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65" r:id="rId3"/>
    <p:sldId id="262" r:id="rId4"/>
    <p:sldId id="266" r:id="rId5"/>
    <p:sldId id="271" r:id="rId6"/>
    <p:sldId id="272" r:id="rId7"/>
    <p:sldId id="258" r:id="rId8"/>
    <p:sldId id="263" r:id="rId9"/>
    <p:sldId id="273" r:id="rId10"/>
    <p:sldId id="267" r:id="rId11"/>
    <p:sldId id="274" r:id="rId12"/>
    <p:sldId id="268" r:id="rId13"/>
    <p:sldId id="269" r:id="rId14"/>
    <p:sldId id="270" r:id="rId15"/>
    <p:sldId id="279" r:id="rId16"/>
    <p:sldId id="280" r:id="rId17"/>
    <p:sldId id="276" r:id="rId18"/>
    <p:sldId id="278" r:id="rId19"/>
    <p:sldId id="275" r:id="rId20"/>
    <p:sldId id="281" r:id="rId21"/>
    <p:sldId id="282" r:id="rId22"/>
    <p:sldId id="284" r:id="rId23"/>
    <p:sldId id="283" r:id="rId24"/>
    <p:sldId id="259" r:id="rId25"/>
    <p:sldId id="285" r:id="rId26"/>
    <p:sldId id="286" r:id="rId2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0" autoAdjust="0"/>
    <p:restoredTop sz="94660"/>
  </p:normalViewPr>
  <p:slideViewPr>
    <p:cSldViewPr snapToGrid="0" showGuides="1">
      <p:cViewPr varScale="1">
        <p:scale>
          <a:sx n="91" d="100"/>
          <a:sy n="91" d="100"/>
        </p:scale>
        <p:origin x="76" y="30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jpeg>
</file>

<file path=ppt/media/image6.png>
</file>

<file path=ppt/media/image7.png>
</file>

<file path=ppt/media/image8.jpeg>
</file>

<file path=ppt/media/image9.jpe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4EFB96-12A9-43FD-AF4F-716F90568E51}"/>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9F59B1FB-CE01-438C-84A1-2025E07B6E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CDC14ECE-FD4F-4EA2-9E02-EBA6E0701C9F}"/>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5" name="フッター プレースホルダー 4">
            <a:extLst>
              <a:ext uri="{FF2B5EF4-FFF2-40B4-BE49-F238E27FC236}">
                <a16:creationId xmlns:a16="http://schemas.microsoft.com/office/drawing/2014/main" id="{CEACF003-D130-48CA-A3B7-68A80AF167E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0262C54-13B1-4835-AE1F-2070AF4E0B07}"/>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2334599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790BB8-33DC-4845-9BE7-48854CA902C6}"/>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9C1248C6-A55F-495A-9D02-4BA63203CD4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FC1E144-EB8E-4300-9D75-1ACEF9FA761A}"/>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5" name="フッター プレースホルダー 4">
            <a:extLst>
              <a:ext uri="{FF2B5EF4-FFF2-40B4-BE49-F238E27FC236}">
                <a16:creationId xmlns:a16="http://schemas.microsoft.com/office/drawing/2014/main" id="{A0E43323-C629-45C6-83CA-50130C4296D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0481301-F4ED-4A1F-AC33-8E7852CF9A85}"/>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39040032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5F02C72D-88F3-42A5-ADD1-502E1EC3A095}"/>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8ECE0AC-F9ED-438A-9340-14E5800C714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8F13AD4-FAB8-4416-892C-1B9238358127}"/>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5" name="フッター プレースホルダー 4">
            <a:extLst>
              <a:ext uri="{FF2B5EF4-FFF2-40B4-BE49-F238E27FC236}">
                <a16:creationId xmlns:a16="http://schemas.microsoft.com/office/drawing/2014/main" id="{4832A516-6F65-4D5E-A623-8A4C5FEB8B2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C1EC383-DDFB-4A22-8267-61F1FF999877}"/>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202189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A27AB0B-55FC-49C0-B406-F30537A820D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FBF485C-15A7-4E18-B5C6-2B98F7B4025A}"/>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3C1A04F-8927-440C-BC20-8BDBF98FDE9F}"/>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5" name="フッター プレースホルダー 4">
            <a:extLst>
              <a:ext uri="{FF2B5EF4-FFF2-40B4-BE49-F238E27FC236}">
                <a16:creationId xmlns:a16="http://schemas.microsoft.com/office/drawing/2014/main" id="{8F5820E9-CD01-4F54-859D-52C35EEAF34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703100F-67C5-45DB-9467-F5FF7378B5D7}"/>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4235710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8A93A6-AC5A-46CB-9936-1D2B9F08F7A2}"/>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C3F2996-D9BF-4366-A42A-76E1F6A165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3806FF9C-3717-4D51-9B09-9A47C3AA8E70}"/>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5" name="フッター プレースホルダー 4">
            <a:extLst>
              <a:ext uri="{FF2B5EF4-FFF2-40B4-BE49-F238E27FC236}">
                <a16:creationId xmlns:a16="http://schemas.microsoft.com/office/drawing/2014/main" id="{DED89BAF-316C-420C-B8EE-1A9AAC75C01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3807B0E-2B38-4AC6-A778-D64537828D71}"/>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18638091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ED6077-C7AA-4CD6-9A11-A431A517C8A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6E8022C-EBE6-4B0B-8FEC-D293D3663FC5}"/>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C0F0575-19D9-4A08-80CC-C9B6B3032568}"/>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FCFDCABB-C460-43B7-AF49-10BA5665D2D9}"/>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6" name="フッター プレースホルダー 5">
            <a:extLst>
              <a:ext uri="{FF2B5EF4-FFF2-40B4-BE49-F238E27FC236}">
                <a16:creationId xmlns:a16="http://schemas.microsoft.com/office/drawing/2014/main" id="{46C19BAF-9119-4CB7-A46D-BA9A9901E1E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5C9078F-F226-4C38-8ED4-59ED8E7FF5AE}"/>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1997413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1B5D7D-ECDD-43EC-B364-2A97C29FA9F2}"/>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AA480C8-3BDD-4A32-A8E4-9DD1A1C441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BF379984-E73E-436A-96BB-8001C43F7FA6}"/>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99E5E5B1-330C-46C7-9D59-3495684C2D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B35D5C0E-F8E7-4D0E-B6EC-E125FC3C47B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23F6763-55E2-4F5A-A23E-46B966D181F8}"/>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8" name="フッター プレースホルダー 7">
            <a:extLst>
              <a:ext uri="{FF2B5EF4-FFF2-40B4-BE49-F238E27FC236}">
                <a16:creationId xmlns:a16="http://schemas.microsoft.com/office/drawing/2014/main" id="{EDD29ACD-5F8E-4FDC-BA4A-4EFB67060EC2}"/>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2F15C7EF-AE35-4E2B-BF5C-D0937FF91019}"/>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2078098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92B53D-5E5F-43FC-A3A5-A831049E9B34}"/>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B791BA3B-F4A1-463D-948B-BE5181123B4A}"/>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4" name="フッター プレースホルダー 3">
            <a:extLst>
              <a:ext uri="{FF2B5EF4-FFF2-40B4-BE49-F238E27FC236}">
                <a16:creationId xmlns:a16="http://schemas.microsoft.com/office/drawing/2014/main" id="{CE71D63F-89CA-4AD0-B747-BDEF0601D801}"/>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B8DDC5CB-6ABB-4C03-BAF6-90D7E54F94E7}"/>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4182892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BB167F7E-5C77-456F-83D1-137F8A90597D}"/>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3" name="フッター プレースホルダー 2">
            <a:extLst>
              <a:ext uri="{FF2B5EF4-FFF2-40B4-BE49-F238E27FC236}">
                <a16:creationId xmlns:a16="http://schemas.microsoft.com/office/drawing/2014/main" id="{B548362C-046F-4CF5-8138-43977F380B4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C4025E18-2219-44FC-8658-8CDD64399B58}"/>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3890387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360E74-8738-4011-8CEE-9E1832697215}"/>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C9398D4-1166-4239-A361-7C1B70E751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97E3809-F52A-4936-B7BF-3313DAA758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EE1F5AC8-B22F-44E4-8F3E-C6DBF956AAB8}"/>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6" name="フッター プレースホルダー 5">
            <a:extLst>
              <a:ext uri="{FF2B5EF4-FFF2-40B4-BE49-F238E27FC236}">
                <a16:creationId xmlns:a16="http://schemas.microsoft.com/office/drawing/2014/main" id="{B18961BB-4B70-4C64-81FC-126ECC1B357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0E5A3BC-83C8-4067-897A-35CB2974BE3F}"/>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40201309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0A93B5-49DE-4981-8D5A-335A604A5D0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BD969A1A-72C3-4D7E-BC90-143829839C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A0722896-2307-4498-BF1E-E4A5308269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1CE1021-E212-47A3-9E4E-FEBABD347661}"/>
              </a:ext>
            </a:extLst>
          </p:cNvPr>
          <p:cNvSpPr>
            <a:spLocks noGrp="1"/>
          </p:cNvSpPr>
          <p:nvPr>
            <p:ph type="dt" sz="half" idx="10"/>
          </p:nvPr>
        </p:nvSpPr>
        <p:spPr/>
        <p:txBody>
          <a:bodyPr/>
          <a:lstStyle/>
          <a:p>
            <a:fld id="{89F5CF43-9901-4B25-9F5A-8419C125359A}" type="datetimeFigureOut">
              <a:rPr kumimoji="1" lang="ja-JP" altLang="en-US" smtClean="0"/>
              <a:t>2020/12/20</a:t>
            </a:fld>
            <a:endParaRPr kumimoji="1" lang="ja-JP" altLang="en-US"/>
          </a:p>
        </p:txBody>
      </p:sp>
      <p:sp>
        <p:nvSpPr>
          <p:cNvPr id="6" name="フッター プレースホルダー 5">
            <a:extLst>
              <a:ext uri="{FF2B5EF4-FFF2-40B4-BE49-F238E27FC236}">
                <a16:creationId xmlns:a16="http://schemas.microsoft.com/office/drawing/2014/main" id="{DBF35F56-1171-4451-8C4C-84402AEF7FA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A764223-5944-4569-BB12-54C09C67C1FB}"/>
              </a:ext>
            </a:extLst>
          </p:cNvPr>
          <p:cNvSpPr>
            <a:spLocks noGrp="1"/>
          </p:cNvSpPr>
          <p:nvPr>
            <p:ph type="sldNum" sz="quarter" idx="12"/>
          </p:nvPr>
        </p:nvSpPr>
        <p:spPr/>
        <p:txBody>
          <a:body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213965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3C696B96-D787-4ED9-B560-44A1005CD2A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153B313-EF45-438B-8B86-4D21CC8F86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85B439E-2623-4EB8-B614-B4153AF8F0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F5CF43-9901-4B25-9F5A-8419C125359A}" type="datetimeFigureOut">
              <a:rPr kumimoji="1" lang="ja-JP" altLang="en-US" smtClean="0"/>
              <a:t>2020/12/20</a:t>
            </a:fld>
            <a:endParaRPr kumimoji="1" lang="ja-JP" altLang="en-US"/>
          </a:p>
        </p:txBody>
      </p:sp>
      <p:sp>
        <p:nvSpPr>
          <p:cNvPr id="5" name="フッター プレースホルダー 4">
            <a:extLst>
              <a:ext uri="{FF2B5EF4-FFF2-40B4-BE49-F238E27FC236}">
                <a16:creationId xmlns:a16="http://schemas.microsoft.com/office/drawing/2014/main" id="{C5F00B6C-2722-4C88-BCA6-D8D0E640A0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ACC050DF-6DC7-4814-9E4E-38CCEDEE4F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D77F05-574B-4F35-B284-2B04BC2D0761}" type="slidenum">
              <a:rPr kumimoji="1" lang="ja-JP" altLang="en-US" smtClean="0"/>
              <a:t>‹#›</a:t>
            </a:fld>
            <a:endParaRPr kumimoji="1" lang="ja-JP" altLang="en-US"/>
          </a:p>
        </p:txBody>
      </p:sp>
    </p:spTree>
    <p:extLst>
      <p:ext uri="{BB962C8B-B14F-4D97-AF65-F5344CB8AC3E}">
        <p14:creationId xmlns:p14="http://schemas.microsoft.com/office/powerpoint/2010/main" val="237138349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2.xml"/><Relationship Id="rId1" Type="http://schemas.openxmlformats.org/officeDocument/2006/relationships/video" Target="https://www.youtube.com/embed/wjuNznYEFNg?start=1067&amp;feature=oembed"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2.xml"/><Relationship Id="rId1" Type="http://schemas.openxmlformats.org/officeDocument/2006/relationships/video" Target="https://www.youtube.com/embed/Tvhe4P3MiTU?start=1174&amp;feature=oembed"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hackmd.io/@uzksho/HkPQYPAEw"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robotstart.info/2020/09/16/aws-robot-dc-2020.html" TargetMode="External"/><Relationship Id="rId2" Type="http://schemas.openxmlformats.org/officeDocument/2006/relationships/hyperlink" Target="https://robotstart.info/2020/09/11/aws-robot-delivery-challenge-0915.html" TargetMode="External"/><Relationship Id="rId1" Type="http://schemas.openxmlformats.org/officeDocument/2006/relationships/slideLayout" Target="../slideLayouts/slideLayout2.xml"/><Relationship Id="rId5" Type="http://schemas.openxmlformats.org/officeDocument/2006/relationships/hyperlink" Target="https://news.yahoo.co.jp/articles/c16d7f7c24cfde25cbdff65546be5bfd3c020632" TargetMode="External"/><Relationship Id="rId4" Type="http://schemas.openxmlformats.org/officeDocument/2006/relationships/hyperlink" Target="https://monoist.atmarkit.co.jp/mn/articles/2010/09/news018.html"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aws.amazon.com/jp/robomaker/" TargetMode="External"/><Relationship Id="rId2" Type="http://schemas.openxmlformats.org/officeDocument/2006/relationships/hyperlink" Target="https://aws.amazon.com/jp/blogs/news/building-bundling-ros-app-aws-robomaker/" TargetMode="Externa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aws.amazon.com/jp/robot-delivery-challenge/rankin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twitter.com/awscloud_jp/status/1305773857513435136?s=2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s://twitter.com/awscloud_jp/status/1305791112351641601?s=20"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70D4FD-1F33-4648-B55B-3F036273272F}"/>
              </a:ext>
            </a:extLst>
          </p:cNvPr>
          <p:cNvSpPr>
            <a:spLocks noGrp="1"/>
          </p:cNvSpPr>
          <p:nvPr>
            <p:ph type="ctrTitle"/>
          </p:nvPr>
        </p:nvSpPr>
        <p:spPr/>
        <p:txBody>
          <a:bodyPr/>
          <a:lstStyle/>
          <a:p>
            <a:r>
              <a:rPr kumimoji="1" lang="en-US" altLang="ja-JP" dirty="0"/>
              <a:t>AWS Robot Delivery Challenge </a:t>
            </a:r>
            <a:r>
              <a:rPr kumimoji="1" lang="ja-JP" altLang="en-US" dirty="0"/>
              <a:t>結果報告</a:t>
            </a:r>
          </a:p>
        </p:txBody>
      </p:sp>
      <p:sp>
        <p:nvSpPr>
          <p:cNvPr id="3" name="字幕 2">
            <a:extLst>
              <a:ext uri="{FF2B5EF4-FFF2-40B4-BE49-F238E27FC236}">
                <a16:creationId xmlns:a16="http://schemas.microsoft.com/office/drawing/2014/main" id="{F9280C13-C8DE-4E65-8FEE-8FC861FC7D92}"/>
              </a:ext>
            </a:extLst>
          </p:cNvPr>
          <p:cNvSpPr>
            <a:spLocks noGrp="1"/>
          </p:cNvSpPr>
          <p:nvPr>
            <p:ph type="subTitle" idx="1"/>
          </p:nvPr>
        </p:nvSpPr>
        <p:spPr/>
        <p:txBody>
          <a:bodyPr/>
          <a:lstStyle/>
          <a:p>
            <a:r>
              <a:rPr kumimoji="1" lang="ja-JP" altLang="en-US" dirty="0"/>
              <a:t>理工学部 システムデザイン工学科 </a:t>
            </a:r>
            <a:r>
              <a:rPr kumimoji="1" lang="en-US" altLang="ja-JP" dirty="0"/>
              <a:t>3</a:t>
            </a:r>
            <a:r>
              <a:rPr kumimoji="1" lang="ja-JP" altLang="en-US" dirty="0"/>
              <a:t>年</a:t>
            </a:r>
            <a:r>
              <a:rPr lang="en-US" altLang="ja-JP" dirty="0"/>
              <a:t> </a:t>
            </a:r>
            <a:r>
              <a:rPr lang="ja-JP" altLang="en-US" dirty="0"/>
              <a:t>大西史弥</a:t>
            </a:r>
            <a:endParaRPr kumimoji="1" lang="ja-JP" altLang="en-US" dirty="0"/>
          </a:p>
        </p:txBody>
      </p:sp>
      <p:pic>
        <p:nvPicPr>
          <p:cNvPr id="7" name="図 6">
            <a:extLst>
              <a:ext uri="{FF2B5EF4-FFF2-40B4-BE49-F238E27FC236}">
                <a16:creationId xmlns:a16="http://schemas.microsoft.com/office/drawing/2014/main" id="{7EA8EF59-89C2-468F-BF5F-1D6D5EC059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3935" y="4884843"/>
            <a:ext cx="4984130" cy="85079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117284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5C117CB-0BF0-4EE9-8FA5-E7A3695A0E81}"/>
              </a:ext>
            </a:extLst>
          </p:cNvPr>
          <p:cNvSpPr>
            <a:spLocks noGrp="1"/>
          </p:cNvSpPr>
          <p:nvPr>
            <p:ph type="title"/>
          </p:nvPr>
        </p:nvSpPr>
        <p:spPr/>
        <p:txBody>
          <a:bodyPr/>
          <a:lstStyle/>
          <a:p>
            <a:r>
              <a:rPr kumimoji="1" lang="ja-JP" altLang="en-US" dirty="0"/>
              <a:t>参加した動機</a:t>
            </a:r>
          </a:p>
        </p:txBody>
      </p:sp>
      <p:sp>
        <p:nvSpPr>
          <p:cNvPr id="3" name="コンテンツ プレースホルダー 2">
            <a:extLst>
              <a:ext uri="{FF2B5EF4-FFF2-40B4-BE49-F238E27FC236}">
                <a16:creationId xmlns:a16="http://schemas.microsoft.com/office/drawing/2014/main" id="{E138F339-54FD-4B65-A80E-5CE5AD5160F7}"/>
              </a:ext>
            </a:extLst>
          </p:cNvPr>
          <p:cNvSpPr>
            <a:spLocks noGrp="1"/>
          </p:cNvSpPr>
          <p:nvPr>
            <p:ph idx="1"/>
          </p:nvPr>
        </p:nvSpPr>
        <p:spPr/>
        <p:txBody>
          <a:bodyPr/>
          <a:lstStyle/>
          <a:p>
            <a:r>
              <a:rPr kumimoji="1" lang="ja-JP" altLang="en-US" dirty="0"/>
              <a:t>昨年度の定例会で先輩が紹介していた</a:t>
            </a:r>
            <a:endParaRPr kumimoji="1" lang="en-US" altLang="ja-JP" dirty="0"/>
          </a:p>
          <a:p>
            <a:r>
              <a:rPr lang="en-US" altLang="ja-JP" dirty="0"/>
              <a:t>ROS</a:t>
            </a:r>
            <a:r>
              <a:rPr lang="ja-JP" altLang="en-US" dirty="0"/>
              <a:t>と</a:t>
            </a:r>
            <a:r>
              <a:rPr lang="en-US" altLang="ja-JP" dirty="0"/>
              <a:t>navigation</a:t>
            </a:r>
            <a:r>
              <a:rPr lang="ja-JP" altLang="en-US" dirty="0"/>
              <a:t>の勉強になりそうだと思い</a:t>
            </a:r>
            <a:r>
              <a:rPr lang="en-US" altLang="ja-JP" dirty="0"/>
              <a:t>, NHK2020</a:t>
            </a:r>
            <a:r>
              <a:rPr lang="ja-JP" altLang="en-US" dirty="0"/>
              <a:t>制御班のメンバーを誘って参加</a:t>
            </a:r>
            <a:endParaRPr kumimoji="1" lang="ja-JP" altLang="en-US" dirty="0"/>
          </a:p>
        </p:txBody>
      </p:sp>
    </p:spTree>
    <p:extLst>
      <p:ext uri="{BB962C8B-B14F-4D97-AF65-F5344CB8AC3E}">
        <p14:creationId xmlns:p14="http://schemas.microsoft.com/office/powerpoint/2010/main" val="2617339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6873C9-EED5-4CD2-829A-4BE15AE7116F}"/>
              </a:ext>
            </a:extLst>
          </p:cNvPr>
          <p:cNvSpPr>
            <a:spLocks noGrp="1"/>
          </p:cNvSpPr>
          <p:nvPr>
            <p:ph type="title"/>
          </p:nvPr>
        </p:nvSpPr>
        <p:spPr/>
        <p:txBody>
          <a:bodyPr/>
          <a:lstStyle/>
          <a:p>
            <a:r>
              <a:rPr kumimoji="1" lang="ja-JP" altLang="en-US" dirty="0"/>
              <a:t>戦略</a:t>
            </a:r>
          </a:p>
        </p:txBody>
      </p:sp>
      <p:pic>
        <p:nvPicPr>
          <p:cNvPr id="5" name="コンテンツ プレースホルダー 4">
            <a:extLst>
              <a:ext uri="{FF2B5EF4-FFF2-40B4-BE49-F238E27FC236}">
                <a16:creationId xmlns:a16="http://schemas.microsoft.com/office/drawing/2014/main" id="{14F6EE4C-B658-4AF8-B431-3BA96F696F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4662" y="1825625"/>
            <a:ext cx="8702676" cy="4351338"/>
          </a:xfrm>
        </p:spPr>
      </p:pic>
      <p:sp>
        <p:nvSpPr>
          <p:cNvPr id="6" name="テキスト ボックス 5">
            <a:extLst>
              <a:ext uri="{FF2B5EF4-FFF2-40B4-BE49-F238E27FC236}">
                <a16:creationId xmlns:a16="http://schemas.microsoft.com/office/drawing/2014/main" id="{DAF25E78-1131-43CE-9089-0B292035B2A8}"/>
              </a:ext>
            </a:extLst>
          </p:cNvPr>
          <p:cNvSpPr txBox="1"/>
          <p:nvPr/>
        </p:nvSpPr>
        <p:spPr>
          <a:xfrm>
            <a:off x="3526971" y="6311900"/>
            <a:ext cx="5138057" cy="461665"/>
          </a:xfrm>
          <a:prstGeom prst="rect">
            <a:avLst/>
          </a:prstGeom>
          <a:noFill/>
        </p:spPr>
        <p:txBody>
          <a:bodyPr wrap="square" rtlCol="0">
            <a:spAutoFit/>
          </a:bodyPr>
          <a:lstStyle/>
          <a:p>
            <a:r>
              <a:rPr kumimoji="1" lang="ja-JP" altLang="en-US" sz="2400" dirty="0"/>
              <a:t>①→②→③→</a:t>
            </a:r>
            <a:r>
              <a:rPr lang="ja-JP" altLang="en-US" sz="2400" dirty="0"/>
              <a:t>④　</a:t>
            </a:r>
            <a:r>
              <a:rPr lang="en-US" altLang="ja-JP" sz="2400" dirty="0"/>
              <a:t>or</a:t>
            </a:r>
            <a:r>
              <a:rPr lang="ja-JP" altLang="en-US" sz="2400" dirty="0"/>
              <a:t>　④→③→②→①</a:t>
            </a:r>
            <a:endParaRPr kumimoji="1" lang="ja-JP" altLang="en-US" sz="2400" dirty="0"/>
          </a:p>
        </p:txBody>
      </p:sp>
    </p:spTree>
    <p:extLst>
      <p:ext uri="{BB962C8B-B14F-4D97-AF65-F5344CB8AC3E}">
        <p14:creationId xmlns:p14="http://schemas.microsoft.com/office/powerpoint/2010/main" val="3014783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A9ED49-1D16-487E-A043-F67C2F706F9E}"/>
              </a:ext>
            </a:extLst>
          </p:cNvPr>
          <p:cNvSpPr>
            <a:spLocks noGrp="1"/>
          </p:cNvSpPr>
          <p:nvPr>
            <p:ph type="title"/>
          </p:nvPr>
        </p:nvSpPr>
        <p:spPr/>
        <p:txBody>
          <a:bodyPr/>
          <a:lstStyle/>
          <a:p>
            <a:r>
              <a:rPr kumimoji="1" lang="ja-JP" altLang="en-US" dirty="0"/>
              <a:t>本戦の様子</a:t>
            </a:r>
          </a:p>
        </p:txBody>
      </p:sp>
      <p:pic>
        <p:nvPicPr>
          <p:cNvPr id="7" name="オンライン メディア 6" title="AWS Robot Delivery Challenge 本戦第 2 グループ">
            <a:hlinkClick r:id="" action="ppaction://media"/>
            <a:extLst>
              <a:ext uri="{FF2B5EF4-FFF2-40B4-BE49-F238E27FC236}">
                <a16:creationId xmlns:a16="http://schemas.microsoft.com/office/drawing/2014/main" id="{39EDD898-374E-4324-BE6E-BD695C6C8F3A}"/>
              </a:ext>
            </a:extLst>
          </p:cNvPr>
          <p:cNvPicPr>
            <a:picLocks noGrp="1" noRot="1" noChangeAspect="1"/>
          </p:cNvPicPr>
          <p:nvPr>
            <p:ph idx="1"/>
            <a:videoFile r:link="rId1"/>
          </p:nvPr>
        </p:nvPicPr>
        <p:blipFill>
          <a:blip r:embed="rId3"/>
          <a:stretch>
            <a:fillRect/>
          </a:stretch>
        </p:blipFill>
        <p:spPr>
          <a:xfrm>
            <a:off x="2246313" y="1825625"/>
            <a:ext cx="7700962" cy="4351338"/>
          </a:xfrm>
          <a:prstGeom prst="rect">
            <a:avLst/>
          </a:prstGeom>
        </p:spPr>
      </p:pic>
    </p:spTree>
    <p:extLst>
      <p:ext uri="{BB962C8B-B14F-4D97-AF65-F5344CB8AC3E}">
        <p14:creationId xmlns:p14="http://schemas.microsoft.com/office/powerpoint/2010/main" val="2712648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A29C8B-86B1-43F9-82E8-554CA722A5C1}"/>
              </a:ext>
            </a:extLst>
          </p:cNvPr>
          <p:cNvSpPr>
            <a:spLocks noGrp="1"/>
          </p:cNvSpPr>
          <p:nvPr>
            <p:ph type="title"/>
          </p:nvPr>
        </p:nvSpPr>
        <p:spPr/>
        <p:txBody>
          <a:bodyPr/>
          <a:lstStyle/>
          <a:p>
            <a:r>
              <a:rPr kumimoji="1" lang="ja-JP" altLang="en-US" dirty="0"/>
              <a:t>決勝の様子</a:t>
            </a:r>
          </a:p>
        </p:txBody>
      </p:sp>
      <p:pic>
        <p:nvPicPr>
          <p:cNvPr id="4" name="オンライン メディア 3" title="AWS Robot Delivery Challenge 決勝戦・表彰式">
            <a:hlinkClick r:id="" action="ppaction://media"/>
            <a:extLst>
              <a:ext uri="{FF2B5EF4-FFF2-40B4-BE49-F238E27FC236}">
                <a16:creationId xmlns:a16="http://schemas.microsoft.com/office/drawing/2014/main" id="{CC50E276-CBC3-4482-B4EC-93C575E63921}"/>
              </a:ext>
            </a:extLst>
          </p:cNvPr>
          <p:cNvPicPr>
            <a:picLocks noGrp="1" noRot="1" noChangeAspect="1"/>
          </p:cNvPicPr>
          <p:nvPr>
            <p:ph idx="1"/>
            <a:videoFile r:link="rId1"/>
          </p:nvPr>
        </p:nvPicPr>
        <p:blipFill>
          <a:blip r:embed="rId3"/>
          <a:stretch>
            <a:fillRect/>
          </a:stretch>
        </p:blipFill>
        <p:spPr>
          <a:xfrm>
            <a:off x="2246313" y="1825625"/>
            <a:ext cx="7700962" cy="4351338"/>
          </a:xfrm>
          <a:prstGeom prst="rect">
            <a:avLst/>
          </a:prstGeom>
        </p:spPr>
      </p:pic>
    </p:spTree>
    <p:extLst>
      <p:ext uri="{BB962C8B-B14F-4D97-AF65-F5344CB8AC3E}">
        <p14:creationId xmlns:p14="http://schemas.microsoft.com/office/powerpoint/2010/main" val="332604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DAA9C5-554D-4112-A59B-2B82187B0115}"/>
              </a:ext>
            </a:extLst>
          </p:cNvPr>
          <p:cNvSpPr>
            <a:spLocks noGrp="1"/>
          </p:cNvSpPr>
          <p:nvPr>
            <p:ph type="title"/>
          </p:nvPr>
        </p:nvSpPr>
        <p:spPr/>
        <p:txBody>
          <a:bodyPr/>
          <a:lstStyle/>
          <a:p>
            <a:r>
              <a:rPr kumimoji="1" lang="ja-JP" altLang="en-US" dirty="0"/>
              <a:t>やったこと</a:t>
            </a:r>
          </a:p>
        </p:txBody>
      </p:sp>
      <p:sp>
        <p:nvSpPr>
          <p:cNvPr id="3" name="コンテンツ プレースホルダー 2">
            <a:extLst>
              <a:ext uri="{FF2B5EF4-FFF2-40B4-BE49-F238E27FC236}">
                <a16:creationId xmlns:a16="http://schemas.microsoft.com/office/drawing/2014/main" id="{1288B652-FA1E-4D7F-B5C9-2316AA802591}"/>
              </a:ext>
            </a:extLst>
          </p:cNvPr>
          <p:cNvSpPr>
            <a:spLocks noGrp="1"/>
          </p:cNvSpPr>
          <p:nvPr>
            <p:ph idx="1"/>
          </p:nvPr>
        </p:nvSpPr>
        <p:spPr>
          <a:xfrm>
            <a:off x="838201" y="1825625"/>
            <a:ext cx="8096794" cy="4351338"/>
          </a:xfrm>
        </p:spPr>
        <p:txBody>
          <a:bodyPr/>
          <a:lstStyle/>
          <a:p>
            <a:r>
              <a:rPr kumimoji="1" lang="ja-JP" altLang="en-US" dirty="0"/>
              <a:t>一貫して</a:t>
            </a:r>
            <a:r>
              <a:rPr kumimoji="1" lang="en-US" altLang="ja-JP" dirty="0"/>
              <a:t>ROS</a:t>
            </a:r>
            <a:r>
              <a:rPr kumimoji="1" lang="ja-JP" altLang="en-US" dirty="0"/>
              <a:t>の</a:t>
            </a:r>
            <a:r>
              <a:rPr kumimoji="1" lang="en-US" altLang="ja-JP" dirty="0"/>
              <a:t>navigation stack</a:t>
            </a:r>
            <a:r>
              <a:rPr kumimoji="1" lang="ja-JP" altLang="en-US" dirty="0"/>
              <a:t>を使用</a:t>
            </a:r>
            <a:endParaRPr kumimoji="1" lang="en-US" altLang="ja-JP" dirty="0"/>
          </a:p>
          <a:p>
            <a:pPr lvl="1"/>
            <a:r>
              <a:rPr lang="en-US" altLang="ja-JP" dirty="0" err="1"/>
              <a:t>gmapping</a:t>
            </a:r>
            <a:r>
              <a:rPr lang="ja-JP" altLang="en-US" dirty="0"/>
              <a:t>でマップデータ作成 </a:t>
            </a:r>
            <a:r>
              <a:rPr lang="en-US" altLang="ja-JP" dirty="0"/>
              <a:t>(</a:t>
            </a:r>
            <a:r>
              <a:rPr lang="ja-JP" altLang="en-US" dirty="0"/>
              <a:t>一部</a:t>
            </a:r>
            <a:r>
              <a:rPr lang="en-US" altLang="ja-JP" dirty="0"/>
              <a:t>gimp</a:t>
            </a:r>
            <a:r>
              <a:rPr lang="ja-JP" altLang="en-US" dirty="0"/>
              <a:t>で手動修正</a:t>
            </a:r>
            <a:r>
              <a:rPr lang="en-US" altLang="ja-JP" dirty="0"/>
              <a:t>)</a:t>
            </a:r>
            <a:endParaRPr kumimoji="1" lang="en-US" altLang="ja-JP" dirty="0"/>
          </a:p>
          <a:p>
            <a:pPr lvl="1"/>
            <a:r>
              <a:rPr lang="en-US" altLang="ja-JP" dirty="0" err="1"/>
              <a:t>amcl</a:t>
            </a:r>
            <a:r>
              <a:rPr lang="ja-JP" altLang="en-US" dirty="0"/>
              <a:t>で自己位置推定</a:t>
            </a:r>
            <a:endParaRPr lang="en-US" altLang="ja-JP" dirty="0"/>
          </a:p>
          <a:p>
            <a:pPr lvl="1"/>
            <a:r>
              <a:rPr lang="en-US" altLang="ja-JP" dirty="0" err="1"/>
              <a:t>move_base</a:t>
            </a:r>
            <a:r>
              <a:rPr lang="ja-JP" altLang="en-US" dirty="0"/>
              <a:t>で経路計画</a:t>
            </a:r>
            <a:r>
              <a:rPr lang="en-US" altLang="ja-JP" dirty="0"/>
              <a:t>, </a:t>
            </a:r>
            <a:r>
              <a:rPr lang="ja-JP" altLang="en-US" dirty="0"/>
              <a:t>ナビゲーション</a:t>
            </a:r>
            <a:endParaRPr lang="en-US" altLang="ja-JP" dirty="0"/>
          </a:p>
          <a:p>
            <a:r>
              <a:rPr lang="ja-JP" altLang="en-US" dirty="0"/>
              <a:t>ほとんど</a:t>
            </a:r>
            <a:r>
              <a:rPr lang="en-US" altLang="ja-JP" dirty="0" err="1"/>
              <a:t>move_base</a:t>
            </a:r>
            <a:r>
              <a:rPr lang="ja-JP" altLang="en-US" dirty="0"/>
              <a:t>の</a:t>
            </a:r>
            <a:r>
              <a:rPr kumimoji="1" lang="ja-JP" altLang="en-US" dirty="0"/>
              <a:t>パラメータチューニングに終始</a:t>
            </a:r>
            <a:endParaRPr lang="en-US" altLang="ja-JP" dirty="0"/>
          </a:p>
          <a:p>
            <a:endParaRPr kumimoji="1" lang="en-US" altLang="ja-JP" dirty="0"/>
          </a:p>
          <a:p>
            <a:endParaRPr lang="en-US" altLang="ja-JP" dirty="0"/>
          </a:p>
          <a:p>
            <a:endParaRPr kumimoji="1" lang="ja-JP" altLang="en-US" dirty="0"/>
          </a:p>
        </p:txBody>
      </p:sp>
    </p:spTree>
    <p:extLst>
      <p:ext uri="{BB962C8B-B14F-4D97-AF65-F5344CB8AC3E}">
        <p14:creationId xmlns:p14="http://schemas.microsoft.com/office/powerpoint/2010/main" val="879590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1994943-579B-4F01-B6E2-D2D19F17F9D6}"/>
              </a:ext>
            </a:extLst>
          </p:cNvPr>
          <p:cNvSpPr>
            <a:spLocks noGrp="1"/>
          </p:cNvSpPr>
          <p:nvPr>
            <p:ph type="title"/>
          </p:nvPr>
        </p:nvSpPr>
        <p:spPr/>
        <p:txBody>
          <a:bodyPr/>
          <a:lstStyle/>
          <a:p>
            <a:r>
              <a:rPr kumimoji="1" lang="ja-JP" altLang="en-US" dirty="0"/>
              <a:t>やったこと</a:t>
            </a:r>
          </a:p>
        </p:txBody>
      </p:sp>
      <p:sp>
        <p:nvSpPr>
          <p:cNvPr id="3" name="コンテンツ プレースホルダー 2">
            <a:extLst>
              <a:ext uri="{FF2B5EF4-FFF2-40B4-BE49-F238E27FC236}">
                <a16:creationId xmlns:a16="http://schemas.microsoft.com/office/drawing/2014/main" id="{55AABAED-0DBD-4FA2-9CED-90909A260C7A}"/>
              </a:ext>
            </a:extLst>
          </p:cNvPr>
          <p:cNvSpPr>
            <a:spLocks noGrp="1"/>
          </p:cNvSpPr>
          <p:nvPr>
            <p:ph idx="1"/>
          </p:nvPr>
        </p:nvSpPr>
        <p:spPr/>
        <p:txBody>
          <a:bodyPr/>
          <a:lstStyle/>
          <a:p>
            <a:r>
              <a:rPr lang="ja-JP" altLang="en-US" dirty="0"/>
              <a:t>下図のコントローラを用いて目的地を裏でその都度指定していた</a:t>
            </a:r>
            <a:endParaRPr lang="en-US" altLang="ja-JP" dirty="0"/>
          </a:p>
          <a:p>
            <a:pPr marL="0" indent="0">
              <a:buNone/>
            </a:pPr>
            <a:endParaRPr kumimoji="1" lang="ja-JP" altLang="en-US" dirty="0"/>
          </a:p>
        </p:txBody>
      </p:sp>
      <p:pic>
        <p:nvPicPr>
          <p:cNvPr id="5" name="図 4">
            <a:extLst>
              <a:ext uri="{FF2B5EF4-FFF2-40B4-BE49-F238E27FC236}">
                <a16:creationId xmlns:a16="http://schemas.microsoft.com/office/drawing/2014/main" id="{976B6207-E0A7-4B2E-8B78-304D8958C7D7}"/>
              </a:ext>
            </a:extLst>
          </p:cNvPr>
          <p:cNvPicPr>
            <a:picLocks noChangeAspect="1"/>
          </p:cNvPicPr>
          <p:nvPr/>
        </p:nvPicPr>
        <p:blipFill>
          <a:blip r:embed="rId2"/>
          <a:stretch>
            <a:fillRect/>
          </a:stretch>
        </p:blipFill>
        <p:spPr>
          <a:xfrm>
            <a:off x="3038318" y="2406719"/>
            <a:ext cx="6115364" cy="4343623"/>
          </a:xfrm>
          <a:prstGeom prst="rect">
            <a:avLst/>
          </a:prstGeom>
        </p:spPr>
      </p:pic>
    </p:spTree>
    <p:extLst>
      <p:ext uri="{BB962C8B-B14F-4D97-AF65-F5344CB8AC3E}">
        <p14:creationId xmlns:p14="http://schemas.microsoft.com/office/powerpoint/2010/main" val="37878139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F74E092-60AC-4EA7-8A4B-2370DC24BAAB}"/>
              </a:ext>
            </a:extLst>
          </p:cNvPr>
          <p:cNvSpPr>
            <a:spLocks noGrp="1"/>
          </p:cNvSpPr>
          <p:nvPr>
            <p:ph type="title"/>
          </p:nvPr>
        </p:nvSpPr>
        <p:spPr/>
        <p:txBody>
          <a:bodyPr/>
          <a:lstStyle/>
          <a:p>
            <a:r>
              <a:rPr kumimoji="1" lang="ja-JP" altLang="en-US" dirty="0"/>
              <a:t>やったこと</a:t>
            </a:r>
          </a:p>
        </p:txBody>
      </p:sp>
      <p:sp>
        <p:nvSpPr>
          <p:cNvPr id="3" name="コンテンツ プレースホルダー 2">
            <a:extLst>
              <a:ext uri="{FF2B5EF4-FFF2-40B4-BE49-F238E27FC236}">
                <a16:creationId xmlns:a16="http://schemas.microsoft.com/office/drawing/2014/main" id="{C58D5910-8A34-4E9E-AA17-88C434C23058}"/>
              </a:ext>
            </a:extLst>
          </p:cNvPr>
          <p:cNvSpPr>
            <a:spLocks noGrp="1"/>
          </p:cNvSpPr>
          <p:nvPr>
            <p:ph idx="1"/>
          </p:nvPr>
        </p:nvSpPr>
        <p:spPr/>
        <p:txBody>
          <a:bodyPr/>
          <a:lstStyle/>
          <a:p>
            <a:r>
              <a:rPr lang="ja-JP" altLang="en-US" dirty="0"/>
              <a:t>シミュレーション用に配布された</a:t>
            </a:r>
            <a:r>
              <a:rPr kumimoji="1" lang="en-US" altLang="ja-JP" dirty="0"/>
              <a:t>.world</a:t>
            </a:r>
            <a:r>
              <a:rPr kumimoji="1" lang="ja-JP" altLang="en-US" dirty="0"/>
              <a:t>ファイルを改ざんし</a:t>
            </a:r>
            <a:r>
              <a:rPr kumimoji="1" lang="en-US" altLang="ja-JP" dirty="0"/>
              <a:t>, </a:t>
            </a:r>
            <a:r>
              <a:rPr kumimoji="1" lang="ja-JP" altLang="en-US" dirty="0"/>
              <a:t>ランダムに配置される障害物を再現</a:t>
            </a:r>
            <a:endParaRPr kumimoji="1" lang="en-US" altLang="ja-JP" dirty="0"/>
          </a:p>
          <a:p>
            <a:endParaRPr kumimoji="1" lang="ja-JP" altLang="en-US" dirty="0"/>
          </a:p>
        </p:txBody>
      </p:sp>
      <p:pic>
        <p:nvPicPr>
          <p:cNvPr id="4098" name="Picture 2" descr="Screenshot from 2020-09-14 18-33-32">
            <a:extLst>
              <a:ext uri="{FF2B5EF4-FFF2-40B4-BE49-F238E27FC236}">
                <a16:creationId xmlns:a16="http://schemas.microsoft.com/office/drawing/2014/main" id="{1E3B85B6-7DA8-4E0C-8033-2C08807FB9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2709" y="2751908"/>
            <a:ext cx="5846582" cy="38977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54703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EDAB2D-E889-4790-A667-361ACE9A2563}"/>
              </a:ext>
            </a:extLst>
          </p:cNvPr>
          <p:cNvSpPr>
            <a:spLocks noGrp="1"/>
          </p:cNvSpPr>
          <p:nvPr>
            <p:ph type="title"/>
          </p:nvPr>
        </p:nvSpPr>
        <p:spPr/>
        <p:txBody>
          <a:bodyPr/>
          <a:lstStyle/>
          <a:p>
            <a:r>
              <a:rPr kumimoji="1" lang="ja-JP" altLang="en-US" dirty="0"/>
              <a:t>技術的な話</a:t>
            </a:r>
          </a:p>
        </p:txBody>
      </p:sp>
      <p:sp>
        <p:nvSpPr>
          <p:cNvPr id="3" name="コンテンツ プレースホルダー 2">
            <a:extLst>
              <a:ext uri="{FF2B5EF4-FFF2-40B4-BE49-F238E27FC236}">
                <a16:creationId xmlns:a16="http://schemas.microsoft.com/office/drawing/2014/main" id="{6328639E-55F9-4600-9D4C-D8B859B597CD}"/>
              </a:ext>
            </a:extLst>
          </p:cNvPr>
          <p:cNvSpPr>
            <a:spLocks noGrp="1"/>
          </p:cNvSpPr>
          <p:nvPr>
            <p:ph idx="1"/>
          </p:nvPr>
        </p:nvSpPr>
        <p:spPr>
          <a:xfrm>
            <a:off x="838200" y="1825625"/>
            <a:ext cx="11136086" cy="4351338"/>
          </a:xfrm>
        </p:spPr>
        <p:txBody>
          <a:bodyPr/>
          <a:lstStyle/>
          <a:p>
            <a:r>
              <a:rPr kumimoji="1" lang="ja-JP" altLang="en-US" dirty="0"/>
              <a:t>特に影響力が高いと感じたパラメータ </a:t>
            </a:r>
            <a:r>
              <a:rPr kumimoji="1" lang="en-US" altLang="ja-JP" dirty="0"/>
              <a:t>(</a:t>
            </a:r>
            <a:r>
              <a:rPr kumimoji="1" lang="ja-JP" altLang="en-US" dirty="0"/>
              <a:t>個人的な見解</a:t>
            </a:r>
            <a:r>
              <a:rPr kumimoji="1" lang="en-US" altLang="ja-JP" dirty="0"/>
              <a:t>, </a:t>
            </a:r>
            <a:r>
              <a:rPr kumimoji="1" lang="ja-JP" altLang="en-US" dirty="0"/>
              <a:t>正しい保証なし</a:t>
            </a:r>
            <a:r>
              <a:rPr kumimoji="1" lang="en-US" altLang="ja-JP" dirty="0"/>
              <a:t>)</a:t>
            </a:r>
          </a:p>
        </p:txBody>
      </p:sp>
      <p:sp>
        <p:nvSpPr>
          <p:cNvPr id="4" name="テキスト ボックス 3">
            <a:extLst>
              <a:ext uri="{FF2B5EF4-FFF2-40B4-BE49-F238E27FC236}">
                <a16:creationId xmlns:a16="http://schemas.microsoft.com/office/drawing/2014/main" id="{65ACA321-6305-4BB6-880F-840A13940487}"/>
              </a:ext>
            </a:extLst>
          </p:cNvPr>
          <p:cNvSpPr txBox="1"/>
          <p:nvPr/>
        </p:nvSpPr>
        <p:spPr>
          <a:xfrm>
            <a:off x="838200" y="2621280"/>
            <a:ext cx="11136086" cy="437042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000" dirty="0"/>
              <a:t>footprint (</a:t>
            </a:r>
            <a:r>
              <a:rPr kumimoji="1" lang="en-US" altLang="ja-JP" sz="2000" dirty="0" err="1"/>
              <a:t>costmap_common_params.yaml</a:t>
            </a:r>
            <a:r>
              <a:rPr kumimoji="1" lang="en-US" altLang="ja-JP" sz="2000" dirty="0"/>
              <a:t>)</a:t>
            </a:r>
          </a:p>
          <a:p>
            <a:pPr lvl="1"/>
            <a:r>
              <a:rPr kumimoji="1" lang="ja-JP" altLang="en-US" sz="2000" dirty="0"/>
              <a:t>ロボットの形状を多角形で指示するパラメータ</a:t>
            </a:r>
            <a:r>
              <a:rPr kumimoji="1" lang="en-US" altLang="ja-JP" sz="2000" dirty="0"/>
              <a:t>. </a:t>
            </a:r>
            <a:r>
              <a:rPr kumimoji="1" lang="ja-JP" altLang="en-US" sz="2000" dirty="0"/>
              <a:t>実際のロボット形状に近い多角形に設定するほどロボットの寸法が考慮された経路計画がなされる</a:t>
            </a:r>
          </a:p>
          <a:p>
            <a:pPr marL="285750" indent="-285750">
              <a:buFont typeface="Arial" panose="020B0604020202020204" pitchFamily="34" charset="0"/>
              <a:buChar char="•"/>
            </a:pPr>
            <a:r>
              <a:rPr kumimoji="1" lang="en-US" altLang="ja-JP" sz="2000" dirty="0" err="1"/>
              <a:t>inflation_radius</a:t>
            </a:r>
            <a:r>
              <a:rPr kumimoji="1" lang="en-US" altLang="ja-JP" sz="2000" dirty="0"/>
              <a:t>, </a:t>
            </a:r>
            <a:r>
              <a:rPr kumimoji="1" lang="en-US" altLang="ja-JP" sz="2000" dirty="0" err="1"/>
              <a:t>cost_scaling_factor</a:t>
            </a:r>
            <a:r>
              <a:rPr kumimoji="1" lang="en-US" altLang="ja-JP" sz="2000" dirty="0"/>
              <a:t> (</a:t>
            </a:r>
            <a:r>
              <a:rPr kumimoji="1" lang="en-US" altLang="ja-JP" sz="2000" dirty="0" err="1"/>
              <a:t>global_costmap_params.yaml</a:t>
            </a:r>
            <a:r>
              <a:rPr kumimoji="1" lang="en-US" altLang="ja-JP" sz="2000" dirty="0"/>
              <a:t>, </a:t>
            </a:r>
            <a:r>
              <a:rPr kumimoji="1" lang="en-US" altLang="ja-JP" sz="2000" dirty="0" err="1"/>
              <a:t>local_costmap_params.yaml</a:t>
            </a:r>
            <a:r>
              <a:rPr kumimoji="1" lang="en-US" altLang="ja-JP" sz="2000" dirty="0"/>
              <a:t>)</a:t>
            </a:r>
          </a:p>
          <a:p>
            <a:pPr lvl="1"/>
            <a:r>
              <a:rPr kumimoji="1" lang="ja-JP" altLang="en-US" sz="2000" dirty="0"/>
              <a:t>経路生成時に参照するコスト関数についてのパラメーター</a:t>
            </a:r>
            <a:r>
              <a:rPr kumimoji="1" lang="en-US" altLang="ja-JP" sz="2000" dirty="0"/>
              <a:t>. </a:t>
            </a:r>
            <a:r>
              <a:rPr lang="ja-JP" altLang="en-US" sz="2000" dirty="0"/>
              <a:t>超</a:t>
            </a:r>
            <a:r>
              <a:rPr kumimoji="1" lang="ja-JP" altLang="en-US" sz="2000" dirty="0"/>
              <a:t>重要</a:t>
            </a:r>
            <a:r>
              <a:rPr kumimoji="1" lang="en-US" altLang="ja-JP" sz="2000" dirty="0"/>
              <a:t>. </a:t>
            </a:r>
            <a:r>
              <a:rPr lang="en-US" altLang="ja-JP" sz="2000" dirty="0"/>
              <a:t>global</a:t>
            </a:r>
            <a:r>
              <a:rPr lang="ja-JP" altLang="en-US" sz="2000" dirty="0"/>
              <a:t>用と</a:t>
            </a:r>
            <a:r>
              <a:rPr lang="en-US" altLang="ja-JP" sz="2000" dirty="0"/>
              <a:t>local</a:t>
            </a:r>
            <a:r>
              <a:rPr lang="ja-JP" altLang="en-US" sz="2000" dirty="0"/>
              <a:t>用で値を変えればそれぞれ異なる雰囲気の経路計画がなされるようになる</a:t>
            </a:r>
            <a:r>
              <a:rPr lang="en-US" altLang="ja-JP" sz="2000" dirty="0"/>
              <a:t>. (</a:t>
            </a:r>
            <a:r>
              <a:rPr lang="ja-JP" altLang="en-US" sz="2000" dirty="0"/>
              <a:t>が、ぶっちゃけ変える必要ない気がする</a:t>
            </a:r>
            <a:r>
              <a:rPr lang="en-US" altLang="ja-JP" sz="2000" dirty="0"/>
              <a:t>). </a:t>
            </a:r>
            <a:r>
              <a:rPr lang="ja-JP" altLang="en-US" sz="2000" dirty="0"/>
              <a:t>計算による算出方法 </a:t>
            </a:r>
            <a:r>
              <a:rPr lang="en-US" altLang="ja-JP" sz="2000" dirty="0">
                <a:hlinkClick r:id="rId2"/>
              </a:rPr>
              <a:t>https://hackmd.io/@uzksho/HkPQYPAEw</a:t>
            </a:r>
            <a:r>
              <a:rPr lang="en-US" altLang="ja-JP" sz="2000" dirty="0"/>
              <a:t>(</a:t>
            </a:r>
            <a:r>
              <a:rPr lang="ja-JP" altLang="en-US" sz="2000" dirty="0"/>
              <a:t>チームの見解</a:t>
            </a:r>
            <a:r>
              <a:rPr lang="en-US" altLang="ja-JP" sz="2000" dirty="0"/>
              <a:t>, </a:t>
            </a:r>
            <a:r>
              <a:rPr lang="ja-JP" altLang="en-US" sz="2000" dirty="0"/>
              <a:t>正しい保証なし</a:t>
            </a:r>
            <a:r>
              <a:rPr lang="en-US" altLang="ja-JP" sz="2000" dirty="0"/>
              <a:t>)</a:t>
            </a:r>
            <a:endParaRPr kumimoji="1" lang="en-US" altLang="ja-JP" sz="2000" dirty="0"/>
          </a:p>
          <a:p>
            <a:pPr marL="285750" indent="-285750">
              <a:buFont typeface="Arial" panose="020B0604020202020204" pitchFamily="34" charset="0"/>
              <a:buChar char="•"/>
            </a:pPr>
            <a:r>
              <a:rPr kumimoji="1" lang="en-US" altLang="ja-JP" sz="2000" dirty="0" err="1"/>
              <a:t>sim_time</a:t>
            </a:r>
            <a:r>
              <a:rPr kumimoji="1" lang="en-US" altLang="ja-JP" sz="2000" dirty="0"/>
              <a:t> (</a:t>
            </a:r>
            <a:r>
              <a:rPr kumimoji="1" lang="en-US" altLang="ja-JP" sz="2000" dirty="0" err="1"/>
              <a:t>dwa_local_planner_params_burger.yaml</a:t>
            </a:r>
            <a:r>
              <a:rPr kumimoji="1" lang="en-US" altLang="ja-JP" sz="2000" dirty="0"/>
              <a:t>)</a:t>
            </a:r>
          </a:p>
          <a:p>
            <a:pPr lvl="1"/>
            <a:r>
              <a:rPr kumimoji="1" lang="ja-JP" altLang="en-US" sz="2000" dirty="0"/>
              <a:t>ロボットの移動を何秒間シミュレートするかを規定するもの</a:t>
            </a:r>
            <a:r>
              <a:rPr kumimoji="1" lang="en-US" altLang="ja-JP" sz="2000" dirty="0"/>
              <a:t>.  </a:t>
            </a:r>
            <a:r>
              <a:rPr kumimoji="1" lang="ja-JP" altLang="en-US" sz="2000" dirty="0"/>
              <a:t>値が大きいほど経路が緩やかになり</a:t>
            </a:r>
            <a:r>
              <a:rPr kumimoji="1" lang="en-US" altLang="ja-JP" sz="2000" dirty="0"/>
              <a:t>, </a:t>
            </a:r>
            <a:r>
              <a:rPr kumimoji="1" lang="ja-JP" altLang="en-US" sz="2000" dirty="0"/>
              <a:t>小さいほど細かい移動の多い経路になる</a:t>
            </a:r>
            <a:r>
              <a:rPr kumimoji="1" lang="en-US" altLang="ja-JP" sz="2000" dirty="0"/>
              <a:t>(</a:t>
            </a:r>
            <a:r>
              <a:rPr kumimoji="1" lang="ja-JP" altLang="en-US" sz="2000" dirty="0"/>
              <a:t>と経験的に感じた</a:t>
            </a:r>
            <a:r>
              <a:rPr kumimoji="1" lang="en-US" altLang="ja-JP" sz="2000" dirty="0"/>
              <a:t>)</a:t>
            </a:r>
            <a:endParaRPr lang="en-US" altLang="ja-JP" sz="2000" dirty="0"/>
          </a:p>
          <a:p>
            <a:pPr marL="285750" indent="-285750">
              <a:buFont typeface="Arial" panose="020B0604020202020204" pitchFamily="34" charset="0"/>
              <a:buChar char="•"/>
            </a:pPr>
            <a:r>
              <a:rPr kumimoji="1" lang="en-US" altLang="ja-JP" sz="2000" dirty="0"/>
              <a:t>resolution</a:t>
            </a:r>
            <a:r>
              <a:rPr lang="ja-JP" altLang="en-US" sz="2000" dirty="0"/>
              <a:t> </a:t>
            </a:r>
            <a:r>
              <a:rPr lang="en-US" altLang="ja-JP" sz="2000" dirty="0"/>
              <a:t>(</a:t>
            </a:r>
            <a:r>
              <a:rPr lang="en-US" altLang="ja-JP" sz="2000" dirty="0" err="1"/>
              <a:t>local_costmap_params.yaml</a:t>
            </a:r>
            <a:r>
              <a:rPr lang="en-US" altLang="ja-JP" sz="2000" dirty="0"/>
              <a:t>)</a:t>
            </a:r>
            <a:endParaRPr kumimoji="1" lang="en-US" altLang="ja-JP" sz="2000" dirty="0"/>
          </a:p>
          <a:p>
            <a:pPr lvl="1"/>
            <a:r>
              <a:rPr lang="en-US" altLang="ja-JP" sz="2000" dirty="0"/>
              <a:t>l</a:t>
            </a:r>
            <a:r>
              <a:rPr kumimoji="1" lang="en-US" altLang="ja-JP" sz="2000" dirty="0"/>
              <a:t>ocal </a:t>
            </a:r>
            <a:r>
              <a:rPr kumimoji="1" lang="en-US" altLang="ja-JP" sz="2000" dirty="0" err="1"/>
              <a:t>costmap</a:t>
            </a:r>
            <a:r>
              <a:rPr kumimoji="1" lang="ja-JP" altLang="en-US" sz="2000" dirty="0"/>
              <a:t>の解像度</a:t>
            </a:r>
            <a:r>
              <a:rPr kumimoji="1" lang="en-US" altLang="ja-JP" sz="2000" dirty="0"/>
              <a:t>. </a:t>
            </a:r>
            <a:r>
              <a:rPr kumimoji="1" lang="en-US" altLang="ja-JP" sz="2000" dirty="0" err="1"/>
              <a:t>Costmap</a:t>
            </a:r>
            <a:r>
              <a:rPr kumimoji="1" lang="ja-JP" altLang="en-US" sz="2000" dirty="0"/>
              <a:t>においてコストはピクセルによってサンプリングされるので</a:t>
            </a:r>
            <a:r>
              <a:rPr kumimoji="1" lang="en-US" altLang="ja-JP" sz="2000" dirty="0"/>
              <a:t>, </a:t>
            </a:r>
            <a:r>
              <a:rPr kumimoji="1" lang="ja-JP" altLang="en-US" sz="2000" dirty="0"/>
              <a:t>細かいほうがコスト関数の精度はよくなる</a:t>
            </a:r>
            <a:r>
              <a:rPr kumimoji="1" lang="en-US" altLang="ja-JP" sz="2000" dirty="0"/>
              <a:t>.  Global </a:t>
            </a:r>
            <a:r>
              <a:rPr kumimoji="1" lang="en-US" altLang="ja-JP" sz="2000" dirty="0" err="1"/>
              <a:t>costmap</a:t>
            </a:r>
            <a:r>
              <a:rPr kumimoji="1" lang="ja-JP" altLang="en-US" sz="2000" dirty="0"/>
              <a:t>と同じ解像度である必要性はなかった</a:t>
            </a:r>
            <a:r>
              <a:rPr kumimoji="1" lang="en-US" altLang="ja-JP" sz="2000" dirty="0"/>
              <a:t>.  </a:t>
            </a:r>
          </a:p>
          <a:p>
            <a:endParaRPr kumimoji="1" lang="ja-JP" altLang="en-US" dirty="0"/>
          </a:p>
        </p:txBody>
      </p:sp>
    </p:spTree>
    <p:extLst>
      <p:ext uri="{BB962C8B-B14F-4D97-AF65-F5344CB8AC3E}">
        <p14:creationId xmlns:p14="http://schemas.microsoft.com/office/powerpoint/2010/main" val="37868433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94347E5-DBE5-4F01-BED2-973508C861D6}"/>
              </a:ext>
            </a:extLst>
          </p:cNvPr>
          <p:cNvSpPr>
            <a:spLocks noGrp="1"/>
          </p:cNvSpPr>
          <p:nvPr>
            <p:ph type="title"/>
          </p:nvPr>
        </p:nvSpPr>
        <p:spPr/>
        <p:txBody>
          <a:bodyPr/>
          <a:lstStyle/>
          <a:p>
            <a:r>
              <a:rPr kumimoji="1" lang="ja-JP" altLang="en-US" dirty="0"/>
              <a:t>技術的な話</a:t>
            </a:r>
          </a:p>
        </p:txBody>
      </p:sp>
      <p:sp>
        <p:nvSpPr>
          <p:cNvPr id="3" name="コンテンツ プレースホルダー 2">
            <a:extLst>
              <a:ext uri="{FF2B5EF4-FFF2-40B4-BE49-F238E27FC236}">
                <a16:creationId xmlns:a16="http://schemas.microsoft.com/office/drawing/2014/main" id="{66301927-A67A-41C6-BDDD-9B2433E1E5F3}"/>
              </a:ext>
            </a:extLst>
          </p:cNvPr>
          <p:cNvSpPr>
            <a:spLocks noGrp="1"/>
          </p:cNvSpPr>
          <p:nvPr>
            <p:ph idx="1"/>
          </p:nvPr>
        </p:nvSpPr>
        <p:spPr>
          <a:xfrm>
            <a:off x="838200" y="1825624"/>
            <a:ext cx="10515600" cy="5306695"/>
          </a:xfrm>
        </p:spPr>
        <p:txBody>
          <a:bodyPr>
            <a:normAutofit/>
          </a:bodyPr>
          <a:lstStyle/>
          <a:p>
            <a:r>
              <a:rPr kumimoji="1" lang="ja-JP" altLang="en-US" dirty="0"/>
              <a:t>特に参考になった文献</a:t>
            </a:r>
            <a:endParaRPr kumimoji="1" lang="en-US" altLang="ja-JP" dirty="0"/>
          </a:p>
          <a:p>
            <a:pPr lvl="1"/>
            <a:r>
              <a:rPr lang="en-US" altLang="ja-JP" dirty="0"/>
              <a:t>ROS</a:t>
            </a:r>
            <a:r>
              <a:rPr lang="ja-JP" altLang="en-US" dirty="0"/>
              <a:t>ロボットプログラミングバイブル</a:t>
            </a:r>
            <a:endParaRPr lang="en-US" altLang="ja-JP" dirty="0"/>
          </a:p>
          <a:p>
            <a:pPr marL="914400" lvl="2" indent="0">
              <a:buNone/>
            </a:pPr>
            <a:r>
              <a:rPr lang="en-US" altLang="ja-JP" dirty="0"/>
              <a:t>ROS</a:t>
            </a:r>
            <a:r>
              <a:rPr lang="ja-JP" altLang="en-US" dirty="0"/>
              <a:t>と周辺技術について網羅的に解説されている</a:t>
            </a:r>
            <a:endParaRPr lang="en-US" altLang="ja-JP" dirty="0"/>
          </a:p>
          <a:p>
            <a:pPr marL="914400" lvl="2" indent="0">
              <a:buNone/>
            </a:pPr>
            <a:r>
              <a:rPr lang="ja-JP" altLang="en-US" dirty="0"/>
              <a:t>特に</a:t>
            </a:r>
            <a:r>
              <a:rPr lang="en-US" altLang="ja-JP" dirty="0"/>
              <a:t>, navigation stack</a:t>
            </a:r>
            <a:r>
              <a:rPr lang="ja-JP" altLang="en-US" dirty="0"/>
              <a:t>については日本語で解説されている数少ない文献</a:t>
            </a:r>
            <a:endParaRPr lang="en-US" altLang="ja-JP" dirty="0"/>
          </a:p>
          <a:p>
            <a:pPr marL="914400" lvl="2" indent="0">
              <a:buNone/>
            </a:pPr>
            <a:r>
              <a:rPr lang="ja-JP" altLang="en-US" dirty="0"/>
              <a:t>慶應の学生は</a:t>
            </a:r>
            <a:r>
              <a:rPr lang="en-US" altLang="ja-JP" dirty="0"/>
              <a:t>KOSMOS</a:t>
            </a:r>
            <a:r>
              <a:rPr lang="ja-JP" altLang="en-US" dirty="0"/>
              <a:t>で無料で閲覧可能</a:t>
            </a:r>
            <a:endParaRPr lang="en-US" altLang="ja-JP" dirty="0"/>
          </a:p>
          <a:p>
            <a:pPr lvl="1"/>
            <a:r>
              <a:rPr lang="en-US" altLang="ja-JP" dirty="0"/>
              <a:t>ROS Wiki</a:t>
            </a:r>
          </a:p>
          <a:p>
            <a:pPr marL="914400" lvl="2" indent="0">
              <a:buNone/>
            </a:pPr>
            <a:r>
              <a:rPr lang="ja-JP" altLang="en-US" dirty="0"/>
              <a:t>公式</a:t>
            </a:r>
            <a:endParaRPr lang="en-US" altLang="ja-JP" dirty="0"/>
          </a:p>
          <a:p>
            <a:pPr marL="914400" lvl="2" indent="0">
              <a:buNone/>
            </a:pPr>
            <a:r>
              <a:rPr lang="ja-JP" altLang="en-US" dirty="0"/>
              <a:t>ここに載っている情報が正しい</a:t>
            </a:r>
            <a:endParaRPr lang="en-US" altLang="ja-JP" dirty="0"/>
          </a:p>
          <a:p>
            <a:pPr marL="914400" lvl="2" indent="0">
              <a:buNone/>
            </a:pPr>
            <a:r>
              <a:rPr lang="ja-JP" altLang="en-US" dirty="0"/>
              <a:t>と思いきやバージョンの違いなどで違うことが書いてあったりする</a:t>
            </a:r>
            <a:endParaRPr lang="en-US" altLang="ja-JP" dirty="0"/>
          </a:p>
          <a:p>
            <a:pPr marL="914400" lvl="2" indent="0">
              <a:buNone/>
            </a:pPr>
            <a:r>
              <a:rPr lang="en-US" altLang="ja-JP" dirty="0"/>
              <a:t>(</a:t>
            </a:r>
            <a:r>
              <a:rPr lang="ja-JP" altLang="en-US" dirty="0"/>
              <a:t>特にパラメータの名前など</a:t>
            </a:r>
            <a:r>
              <a:rPr lang="en-US" altLang="ja-JP" dirty="0"/>
              <a:t>.  </a:t>
            </a:r>
            <a:r>
              <a:rPr lang="ja-JP" altLang="en-US" dirty="0"/>
              <a:t>これに関してはログを確認すればよい</a:t>
            </a:r>
            <a:r>
              <a:rPr lang="en-US" altLang="ja-JP" dirty="0"/>
              <a:t>)</a:t>
            </a:r>
          </a:p>
          <a:p>
            <a:r>
              <a:rPr lang="ja-JP" altLang="en-US" dirty="0"/>
              <a:t>当時は参考にしなかったが</a:t>
            </a:r>
            <a:r>
              <a:rPr lang="en-US" altLang="ja-JP" dirty="0"/>
              <a:t>…</a:t>
            </a:r>
          </a:p>
          <a:p>
            <a:pPr lvl="1"/>
            <a:r>
              <a:rPr lang="ja-JP" altLang="en-US" dirty="0"/>
              <a:t>コード</a:t>
            </a:r>
            <a:endParaRPr lang="en-US" altLang="ja-JP" dirty="0"/>
          </a:p>
          <a:p>
            <a:pPr marL="914400" lvl="2" indent="0">
              <a:buNone/>
            </a:pPr>
            <a:r>
              <a:rPr lang="ja-JP" altLang="en-US" dirty="0"/>
              <a:t>今考えればこれ読むのが一番よい</a:t>
            </a:r>
            <a:r>
              <a:rPr lang="en-US" altLang="ja-JP" dirty="0"/>
              <a:t>. </a:t>
            </a:r>
            <a:r>
              <a:rPr lang="ja-JP" altLang="en-US" dirty="0"/>
              <a:t>コードに従って動くため</a:t>
            </a:r>
            <a:r>
              <a:rPr lang="en-US" altLang="ja-JP" dirty="0"/>
              <a:t>(</a:t>
            </a:r>
            <a:r>
              <a:rPr lang="ja-JP" altLang="en-US" dirty="0"/>
              <a:t>当たり前</a:t>
            </a:r>
            <a:r>
              <a:rPr lang="en-US" altLang="ja-JP" dirty="0"/>
              <a:t>)</a:t>
            </a:r>
          </a:p>
          <a:p>
            <a:endParaRPr kumimoji="1" lang="ja-JP" altLang="en-US" dirty="0"/>
          </a:p>
        </p:txBody>
      </p:sp>
    </p:spTree>
    <p:extLst>
      <p:ext uri="{BB962C8B-B14F-4D97-AF65-F5344CB8AC3E}">
        <p14:creationId xmlns:p14="http://schemas.microsoft.com/office/powerpoint/2010/main" val="11611661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星: 12 pt 9">
            <a:extLst>
              <a:ext uri="{FF2B5EF4-FFF2-40B4-BE49-F238E27FC236}">
                <a16:creationId xmlns:a16="http://schemas.microsoft.com/office/drawing/2014/main" id="{4DFDC9FA-EA9E-43FC-B835-A8D83F54B455}"/>
              </a:ext>
            </a:extLst>
          </p:cNvPr>
          <p:cNvSpPr/>
          <p:nvPr/>
        </p:nvSpPr>
        <p:spPr>
          <a:xfrm>
            <a:off x="339634" y="1382393"/>
            <a:ext cx="3666309" cy="1325564"/>
          </a:xfrm>
          <a:prstGeom prst="star12">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E6FA42D7-9188-47C9-8395-14DF6E384EE4}"/>
              </a:ext>
            </a:extLst>
          </p:cNvPr>
          <p:cNvSpPr>
            <a:spLocks noGrp="1"/>
          </p:cNvSpPr>
          <p:nvPr>
            <p:ph type="title"/>
          </p:nvPr>
        </p:nvSpPr>
        <p:spPr/>
        <p:txBody>
          <a:bodyPr/>
          <a:lstStyle/>
          <a:p>
            <a:r>
              <a:rPr kumimoji="1" lang="ja-JP" altLang="en-US" dirty="0"/>
              <a:t>決勝でやらかした</a:t>
            </a:r>
          </a:p>
        </p:txBody>
      </p:sp>
      <p:sp>
        <p:nvSpPr>
          <p:cNvPr id="3" name="コンテンツ プレースホルダー 2">
            <a:extLst>
              <a:ext uri="{FF2B5EF4-FFF2-40B4-BE49-F238E27FC236}">
                <a16:creationId xmlns:a16="http://schemas.microsoft.com/office/drawing/2014/main" id="{2D3A2D1D-D0D1-4544-A318-DBB8F866F692}"/>
              </a:ext>
            </a:extLst>
          </p:cNvPr>
          <p:cNvSpPr>
            <a:spLocks noGrp="1"/>
          </p:cNvSpPr>
          <p:nvPr>
            <p:ph idx="1"/>
          </p:nvPr>
        </p:nvSpPr>
        <p:spPr>
          <a:xfrm>
            <a:off x="838200" y="1825625"/>
            <a:ext cx="6050280" cy="4351338"/>
          </a:xfrm>
        </p:spPr>
        <p:txBody>
          <a:bodyPr/>
          <a:lstStyle/>
          <a:p>
            <a:pPr marL="0" indent="0">
              <a:buNone/>
            </a:pPr>
            <a:r>
              <a:rPr lang="ja-JP" altLang="en-US" sz="2800" dirty="0"/>
              <a:t>やらかしポイント</a:t>
            </a:r>
            <a:r>
              <a:rPr lang="en-US" altLang="ja-JP" sz="2800" dirty="0"/>
              <a:t>1</a:t>
            </a:r>
          </a:p>
          <a:p>
            <a:pPr marL="0" indent="0">
              <a:buNone/>
            </a:pPr>
            <a:endParaRPr lang="en-US" altLang="ja-JP" dirty="0"/>
          </a:p>
          <a:p>
            <a:pPr marL="0" indent="0">
              <a:buNone/>
            </a:pPr>
            <a:r>
              <a:rPr lang="ja-JP" altLang="en-US" dirty="0"/>
              <a:t>④→③→②→①を選んだ</a:t>
            </a:r>
            <a:endParaRPr lang="en-US" altLang="ja-JP" dirty="0"/>
          </a:p>
          <a:p>
            <a:pPr marL="457200" lvl="1" indent="0">
              <a:buNone/>
            </a:pPr>
            <a:r>
              <a:rPr lang="ja-JP" altLang="en-US" dirty="0"/>
              <a:t>始めに④に行くことでパーティクルが収束することを期待したが</a:t>
            </a:r>
            <a:r>
              <a:rPr lang="en-US" altLang="ja-JP" dirty="0"/>
              <a:t>…</a:t>
            </a:r>
            <a:endParaRPr lang="en-US" altLang="ja-JP" sz="2800" dirty="0"/>
          </a:p>
          <a:p>
            <a:endParaRPr kumimoji="1" lang="ja-JP" altLang="en-US" dirty="0"/>
          </a:p>
        </p:txBody>
      </p:sp>
      <p:pic>
        <p:nvPicPr>
          <p:cNvPr id="4" name="コンテンツ プレースホルダー 4">
            <a:extLst>
              <a:ext uri="{FF2B5EF4-FFF2-40B4-BE49-F238E27FC236}">
                <a16:creationId xmlns:a16="http://schemas.microsoft.com/office/drawing/2014/main" id="{784E6081-EB00-43C9-9409-88252E4DC23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93164" y="1027906"/>
            <a:ext cx="4360636" cy="2180318"/>
          </a:xfrm>
          <a:prstGeom prst="rect">
            <a:avLst/>
          </a:prstGeom>
        </p:spPr>
      </p:pic>
      <p:pic>
        <p:nvPicPr>
          <p:cNvPr id="14" name="bandicam 2020-12-20 01-24-30-879">
            <a:hlinkClick r:id="" action="ppaction://media"/>
            <a:extLst>
              <a:ext uri="{FF2B5EF4-FFF2-40B4-BE49-F238E27FC236}">
                <a16:creationId xmlns:a16="http://schemas.microsoft.com/office/drawing/2014/main" id="{65EC672F-F1A4-4DF1-92AB-8285749AC96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43820" t="52063" r="984" b="8191"/>
          <a:stretch/>
        </p:blipFill>
        <p:spPr>
          <a:xfrm>
            <a:off x="949233" y="4001294"/>
            <a:ext cx="5677990" cy="2725783"/>
          </a:xfrm>
          <a:prstGeom prst="rect">
            <a:avLst/>
          </a:prstGeom>
        </p:spPr>
      </p:pic>
      <p:sp>
        <p:nvSpPr>
          <p:cNvPr id="15" name="テキスト ボックス 14">
            <a:extLst>
              <a:ext uri="{FF2B5EF4-FFF2-40B4-BE49-F238E27FC236}">
                <a16:creationId xmlns:a16="http://schemas.microsoft.com/office/drawing/2014/main" id="{519D33B3-1531-4F0C-9633-97DCC86E8C78}"/>
              </a:ext>
            </a:extLst>
          </p:cNvPr>
          <p:cNvSpPr txBox="1"/>
          <p:nvPr/>
        </p:nvSpPr>
        <p:spPr>
          <a:xfrm>
            <a:off x="6738256" y="4001294"/>
            <a:ext cx="5453744" cy="2585323"/>
          </a:xfrm>
          <a:prstGeom prst="rect">
            <a:avLst/>
          </a:prstGeom>
          <a:noFill/>
        </p:spPr>
        <p:txBody>
          <a:bodyPr wrap="square" rtlCol="0">
            <a:spAutoFit/>
          </a:bodyPr>
          <a:lstStyle/>
          <a:p>
            <a:r>
              <a:rPr lang="ja-JP" altLang="en-US" dirty="0"/>
              <a:t>←</a:t>
            </a:r>
            <a:r>
              <a:rPr kumimoji="1" lang="ja-JP" altLang="en-US" dirty="0"/>
              <a:t>本戦第一走行時の様子</a:t>
            </a:r>
            <a:endParaRPr kumimoji="1" lang="en-US" altLang="ja-JP" dirty="0"/>
          </a:p>
          <a:p>
            <a:r>
              <a:rPr lang="ja-JP" altLang="en-US" dirty="0"/>
              <a:t>パーティクル</a:t>
            </a:r>
            <a:r>
              <a:rPr lang="en-US" altLang="ja-JP" dirty="0"/>
              <a:t>(</a:t>
            </a:r>
            <a:r>
              <a:rPr lang="ja-JP" altLang="en-US" dirty="0"/>
              <a:t>緑色の矢印</a:t>
            </a:r>
            <a:r>
              <a:rPr lang="en-US" altLang="ja-JP" dirty="0"/>
              <a:t>)</a:t>
            </a:r>
            <a:r>
              <a:rPr lang="ja-JP" altLang="en-US" dirty="0"/>
              <a:t>が走行するにつれてロボットの自己位置に収束していくことがわかる</a:t>
            </a:r>
            <a:endParaRPr lang="en-US" altLang="ja-JP" dirty="0"/>
          </a:p>
          <a:p>
            <a:endParaRPr kumimoji="1" lang="en-US" altLang="ja-JP" dirty="0"/>
          </a:p>
          <a:p>
            <a:r>
              <a:rPr lang="ja-JP" altLang="en-US" dirty="0"/>
              <a:t>①→②→③→④という経路を選択すると、直線道路という特徴量の少ない経路をまず通るため、パーティクルの収束が遅く、①到達後に収束のための旋回動作が入ることがあった</a:t>
            </a:r>
            <a:endParaRPr lang="en-US" altLang="ja-JP" dirty="0"/>
          </a:p>
          <a:p>
            <a:r>
              <a:rPr kumimoji="1" lang="en-US" altLang="ja-JP" dirty="0"/>
              <a:t>1</a:t>
            </a:r>
            <a:r>
              <a:rPr kumimoji="1" lang="ja-JP" altLang="en-US" dirty="0"/>
              <a:t>位を狙うため、この時間を無駄と判断したのだが</a:t>
            </a:r>
            <a:r>
              <a:rPr kumimoji="1" lang="en-US" altLang="ja-JP" dirty="0"/>
              <a:t>…</a:t>
            </a:r>
            <a:endParaRPr kumimoji="1" lang="ja-JP" altLang="en-US" dirty="0"/>
          </a:p>
        </p:txBody>
      </p:sp>
    </p:spTree>
    <p:extLst>
      <p:ext uri="{BB962C8B-B14F-4D97-AF65-F5344CB8AC3E}">
        <p14:creationId xmlns:p14="http://schemas.microsoft.com/office/powerpoint/2010/main" val="34119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867"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34694">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C85A34C-D299-4CBB-82C6-B51A6A3827C3}"/>
              </a:ext>
            </a:extLst>
          </p:cNvPr>
          <p:cNvSpPr>
            <a:spLocks noGrp="1"/>
          </p:cNvSpPr>
          <p:nvPr>
            <p:ph type="title"/>
          </p:nvPr>
        </p:nvSpPr>
        <p:spPr/>
        <p:txBody>
          <a:bodyPr/>
          <a:lstStyle/>
          <a:p>
            <a:r>
              <a:rPr kumimoji="1" lang="ja-JP" altLang="en-US" dirty="0"/>
              <a:t>目次</a:t>
            </a:r>
          </a:p>
        </p:txBody>
      </p:sp>
      <p:sp>
        <p:nvSpPr>
          <p:cNvPr id="3" name="コンテンツ プレースホルダー 2">
            <a:extLst>
              <a:ext uri="{FF2B5EF4-FFF2-40B4-BE49-F238E27FC236}">
                <a16:creationId xmlns:a16="http://schemas.microsoft.com/office/drawing/2014/main" id="{77D3CD0A-1D1B-4E6A-9BC9-1A294A35E8AB}"/>
              </a:ext>
            </a:extLst>
          </p:cNvPr>
          <p:cNvSpPr>
            <a:spLocks noGrp="1"/>
          </p:cNvSpPr>
          <p:nvPr>
            <p:ph idx="1"/>
          </p:nvPr>
        </p:nvSpPr>
        <p:spPr/>
        <p:txBody>
          <a:bodyPr/>
          <a:lstStyle/>
          <a:p>
            <a:r>
              <a:rPr lang="ja-JP" altLang="en-US" dirty="0"/>
              <a:t>チームメンバー</a:t>
            </a:r>
            <a:endParaRPr kumimoji="1" lang="en-US" altLang="ja-JP" dirty="0"/>
          </a:p>
          <a:p>
            <a:r>
              <a:rPr lang="ja-JP" altLang="en-US" dirty="0"/>
              <a:t>結果報告</a:t>
            </a:r>
            <a:endParaRPr kumimoji="1" lang="en-US" altLang="ja-JP" dirty="0"/>
          </a:p>
          <a:p>
            <a:r>
              <a:rPr lang="en-US" altLang="ja-JP" dirty="0"/>
              <a:t>AWS Robot Delivery Challenge</a:t>
            </a:r>
            <a:r>
              <a:rPr lang="ja-JP" altLang="en-US" dirty="0"/>
              <a:t>について</a:t>
            </a:r>
            <a:endParaRPr lang="en-US" altLang="ja-JP" dirty="0"/>
          </a:p>
          <a:p>
            <a:r>
              <a:rPr lang="ja-JP" altLang="en-US" dirty="0"/>
              <a:t>本戦の様子</a:t>
            </a:r>
            <a:endParaRPr lang="en-US" altLang="ja-JP" dirty="0"/>
          </a:p>
          <a:p>
            <a:r>
              <a:rPr lang="ja-JP" altLang="en-US" dirty="0"/>
              <a:t>決勝の様子</a:t>
            </a:r>
            <a:endParaRPr lang="en-US" altLang="ja-JP" dirty="0"/>
          </a:p>
          <a:p>
            <a:r>
              <a:rPr lang="ja-JP" altLang="en-US" dirty="0"/>
              <a:t>やったこと</a:t>
            </a:r>
            <a:endParaRPr lang="en-US" altLang="ja-JP" dirty="0"/>
          </a:p>
          <a:p>
            <a:r>
              <a:rPr lang="ja-JP" altLang="en-US" dirty="0"/>
              <a:t>参加してよかったこと</a:t>
            </a:r>
            <a:endParaRPr lang="en-US" altLang="ja-JP" dirty="0"/>
          </a:p>
          <a:p>
            <a:endParaRPr kumimoji="1" lang="ja-JP" altLang="en-US" dirty="0"/>
          </a:p>
        </p:txBody>
      </p:sp>
    </p:spTree>
    <p:extLst>
      <p:ext uri="{BB962C8B-B14F-4D97-AF65-F5344CB8AC3E}">
        <p14:creationId xmlns:p14="http://schemas.microsoft.com/office/powerpoint/2010/main" val="2566544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星: 12 pt 4">
            <a:extLst>
              <a:ext uri="{FF2B5EF4-FFF2-40B4-BE49-F238E27FC236}">
                <a16:creationId xmlns:a16="http://schemas.microsoft.com/office/drawing/2014/main" id="{9C33525E-0243-4F87-AD4B-67B02737A92A}"/>
              </a:ext>
            </a:extLst>
          </p:cNvPr>
          <p:cNvSpPr/>
          <p:nvPr/>
        </p:nvSpPr>
        <p:spPr>
          <a:xfrm>
            <a:off x="339634" y="1382393"/>
            <a:ext cx="3666309" cy="1325564"/>
          </a:xfrm>
          <a:prstGeom prst="star12">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F7F83D9E-450E-40A9-8CA6-48A313B0F190}"/>
              </a:ext>
            </a:extLst>
          </p:cNvPr>
          <p:cNvSpPr>
            <a:spLocks noGrp="1"/>
          </p:cNvSpPr>
          <p:nvPr>
            <p:ph type="title"/>
          </p:nvPr>
        </p:nvSpPr>
        <p:spPr/>
        <p:txBody>
          <a:bodyPr/>
          <a:lstStyle/>
          <a:p>
            <a:r>
              <a:rPr kumimoji="1" lang="ja-JP" altLang="en-US" dirty="0"/>
              <a:t>決勝でやらかした</a:t>
            </a:r>
          </a:p>
        </p:txBody>
      </p:sp>
      <p:sp>
        <p:nvSpPr>
          <p:cNvPr id="3" name="コンテンツ プレースホルダー 2">
            <a:extLst>
              <a:ext uri="{FF2B5EF4-FFF2-40B4-BE49-F238E27FC236}">
                <a16:creationId xmlns:a16="http://schemas.microsoft.com/office/drawing/2014/main" id="{195F9B6A-4A9D-495C-A1A2-41DA44C82944}"/>
              </a:ext>
            </a:extLst>
          </p:cNvPr>
          <p:cNvSpPr>
            <a:spLocks noGrp="1"/>
          </p:cNvSpPr>
          <p:nvPr>
            <p:ph idx="1"/>
          </p:nvPr>
        </p:nvSpPr>
        <p:spPr>
          <a:xfrm>
            <a:off x="838200" y="1825625"/>
            <a:ext cx="6598920" cy="4351338"/>
          </a:xfrm>
        </p:spPr>
        <p:txBody>
          <a:bodyPr/>
          <a:lstStyle/>
          <a:p>
            <a:pPr marL="0" indent="0">
              <a:buNone/>
            </a:pPr>
            <a:r>
              <a:rPr lang="ja-JP" altLang="en-US" dirty="0"/>
              <a:t>やらかしポイント</a:t>
            </a:r>
            <a:r>
              <a:rPr lang="en-US" altLang="ja-JP" dirty="0"/>
              <a:t>2</a:t>
            </a:r>
          </a:p>
          <a:p>
            <a:pPr marL="0" indent="0">
              <a:buNone/>
            </a:pPr>
            <a:endParaRPr kumimoji="1" lang="en-US" altLang="ja-JP" dirty="0"/>
          </a:p>
          <a:p>
            <a:pPr marL="0" indent="0">
              <a:buNone/>
            </a:pPr>
            <a:r>
              <a:rPr lang="en-US" altLang="ja-JP" dirty="0" err="1"/>
              <a:t>i</a:t>
            </a:r>
            <a:r>
              <a:rPr kumimoji="1" lang="en-US" altLang="ja-JP" dirty="0" err="1"/>
              <a:t>nflation_radius</a:t>
            </a:r>
            <a:r>
              <a:rPr kumimoji="1" lang="ja-JP" altLang="en-US" dirty="0"/>
              <a:t>を小さくした</a:t>
            </a:r>
            <a:endParaRPr kumimoji="1" lang="en-US" altLang="ja-JP" dirty="0"/>
          </a:p>
          <a:p>
            <a:pPr marL="457200" lvl="1" indent="0">
              <a:buNone/>
            </a:pPr>
            <a:r>
              <a:rPr lang="en-US" altLang="ja-JP" dirty="0" err="1"/>
              <a:t>inflation_radius</a:t>
            </a:r>
            <a:r>
              <a:rPr lang="ja-JP" altLang="en-US" dirty="0"/>
              <a:t>とは、コスト関数のすそ野の長さ</a:t>
            </a:r>
            <a:endParaRPr lang="en-US" altLang="ja-JP" dirty="0"/>
          </a:p>
          <a:p>
            <a:pPr marL="457200" lvl="1" indent="0">
              <a:buNone/>
            </a:pPr>
            <a:r>
              <a:rPr kumimoji="1" lang="ja-JP" altLang="en-US" dirty="0"/>
              <a:t>これを小さくすることで、壁すれすれを通る経路が計画されることを期待した</a:t>
            </a:r>
            <a:endParaRPr kumimoji="1" lang="en-US" altLang="ja-JP" dirty="0"/>
          </a:p>
          <a:p>
            <a:pPr marL="457200" lvl="1" indent="0">
              <a:buNone/>
            </a:pPr>
            <a:endParaRPr lang="en-US" altLang="ja-JP" dirty="0"/>
          </a:p>
          <a:p>
            <a:pPr marL="457200" lvl="1" indent="0">
              <a:buNone/>
            </a:pPr>
            <a:r>
              <a:rPr lang="ja-JP" altLang="en-US" dirty="0"/>
              <a:t>が、それ故に急カーブ</a:t>
            </a:r>
            <a:r>
              <a:rPr lang="en-US" altLang="ja-JP" dirty="0"/>
              <a:t>(</a:t>
            </a:r>
            <a:r>
              <a:rPr lang="ja-JP" altLang="en-US" dirty="0"/>
              <a:t>？</a:t>
            </a:r>
            <a:r>
              <a:rPr lang="en-US" altLang="ja-JP" dirty="0"/>
              <a:t>)</a:t>
            </a:r>
            <a:r>
              <a:rPr lang="ja-JP" altLang="en-US" dirty="0"/>
              <a:t>してしまい、車輪がスリップしてオドメトリが大きくずれたのではとみている</a:t>
            </a:r>
            <a:endParaRPr kumimoji="1" lang="ja-JP" altLang="en-US" dirty="0"/>
          </a:p>
        </p:txBody>
      </p:sp>
      <p:pic>
        <p:nvPicPr>
          <p:cNvPr id="5122" name="Picture 2">
            <a:extLst>
              <a:ext uri="{FF2B5EF4-FFF2-40B4-BE49-F238E27FC236}">
                <a16:creationId xmlns:a16="http://schemas.microsoft.com/office/drawing/2014/main" id="{A5E4AB4C-BC3D-4D5E-91B0-11BBE68C17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48044" y="681037"/>
            <a:ext cx="3605756" cy="238737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38FD986C-DDC2-406B-9277-43E17BFBE388}"/>
              </a:ext>
            </a:extLst>
          </p:cNvPr>
          <p:cNvSpPr txBox="1"/>
          <p:nvPr/>
        </p:nvSpPr>
        <p:spPr>
          <a:xfrm>
            <a:off x="7531622" y="3068410"/>
            <a:ext cx="4038600" cy="369332"/>
          </a:xfrm>
          <a:prstGeom prst="rect">
            <a:avLst/>
          </a:prstGeom>
          <a:noFill/>
        </p:spPr>
        <p:txBody>
          <a:bodyPr wrap="square" rtlCol="0">
            <a:spAutoFit/>
          </a:bodyPr>
          <a:lstStyle/>
          <a:p>
            <a:r>
              <a:rPr lang="en-US" altLang="ja-JP" dirty="0" err="1"/>
              <a:t>i</a:t>
            </a:r>
            <a:r>
              <a:rPr kumimoji="1" lang="en-US" altLang="ja-JP" dirty="0" err="1"/>
              <a:t>nflation_radius</a:t>
            </a:r>
            <a:r>
              <a:rPr kumimoji="1" lang="en-US" altLang="ja-JP" dirty="0"/>
              <a:t>=0.25</a:t>
            </a:r>
            <a:r>
              <a:rPr kumimoji="1" lang="ja-JP" altLang="en-US" dirty="0"/>
              <a:t>の場合のコスト関数</a:t>
            </a:r>
          </a:p>
        </p:txBody>
      </p:sp>
      <p:pic>
        <p:nvPicPr>
          <p:cNvPr id="7" name="bandicam 2020-12-20 01-55-59-370">
            <a:hlinkClick r:id="" action="ppaction://media"/>
            <a:extLst>
              <a:ext uri="{FF2B5EF4-FFF2-40B4-BE49-F238E27FC236}">
                <a16:creationId xmlns:a16="http://schemas.microsoft.com/office/drawing/2014/main" id="{70EF7CC4-2638-4D1A-AADA-2F243A22161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6638" t="44347" r="323" b="8138"/>
          <a:stretch/>
        </p:blipFill>
        <p:spPr>
          <a:xfrm>
            <a:off x="7358938" y="4310743"/>
            <a:ext cx="4738559" cy="2381095"/>
          </a:xfrm>
          <a:prstGeom prst="rect">
            <a:avLst/>
          </a:prstGeom>
        </p:spPr>
      </p:pic>
    </p:spTree>
    <p:extLst>
      <p:ext uri="{BB962C8B-B14F-4D97-AF65-F5344CB8AC3E}">
        <p14:creationId xmlns:p14="http://schemas.microsoft.com/office/powerpoint/2010/main" val="1711002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6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184">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037CD3-6760-46FC-9D3F-CFA78537EFD4}"/>
              </a:ext>
            </a:extLst>
          </p:cNvPr>
          <p:cNvSpPr>
            <a:spLocks noGrp="1"/>
          </p:cNvSpPr>
          <p:nvPr>
            <p:ph type="title"/>
          </p:nvPr>
        </p:nvSpPr>
        <p:spPr/>
        <p:txBody>
          <a:bodyPr/>
          <a:lstStyle/>
          <a:p>
            <a:r>
              <a:rPr kumimoji="1" lang="ja-JP" altLang="en-US" dirty="0"/>
              <a:t>教訓</a:t>
            </a:r>
          </a:p>
        </p:txBody>
      </p:sp>
      <p:sp>
        <p:nvSpPr>
          <p:cNvPr id="3" name="コンテンツ プレースホルダー 2">
            <a:extLst>
              <a:ext uri="{FF2B5EF4-FFF2-40B4-BE49-F238E27FC236}">
                <a16:creationId xmlns:a16="http://schemas.microsoft.com/office/drawing/2014/main" id="{25E8D107-A492-4FC1-BFC2-E317460B62C8}"/>
              </a:ext>
            </a:extLst>
          </p:cNvPr>
          <p:cNvSpPr>
            <a:spLocks noGrp="1"/>
          </p:cNvSpPr>
          <p:nvPr>
            <p:ph idx="1"/>
          </p:nvPr>
        </p:nvSpPr>
        <p:spPr/>
        <p:txBody>
          <a:bodyPr/>
          <a:lstStyle/>
          <a:p>
            <a:r>
              <a:rPr kumimoji="1" lang="ja-JP" altLang="en-US" dirty="0"/>
              <a:t>シミュレーションを過信しない！</a:t>
            </a:r>
            <a:endParaRPr kumimoji="1" lang="en-US" altLang="ja-JP" dirty="0"/>
          </a:p>
          <a:p>
            <a:pPr marL="0" indent="0">
              <a:buNone/>
            </a:pPr>
            <a:r>
              <a:rPr lang="en-US" altLang="ja-JP" dirty="0"/>
              <a:t>	</a:t>
            </a:r>
            <a:r>
              <a:rPr lang="ja-JP" altLang="en-US" dirty="0"/>
              <a:t>かつ</a:t>
            </a:r>
            <a:endParaRPr lang="en-US" altLang="ja-JP" dirty="0"/>
          </a:p>
          <a:p>
            <a:r>
              <a:rPr kumimoji="1" lang="ja-JP" altLang="en-US" dirty="0"/>
              <a:t>現実的なシミュレーターを構築する</a:t>
            </a:r>
            <a:endParaRPr kumimoji="1" lang="en-US" altLang="ja-JP" dirty="0"/>
          </a:p>
          <a:p>
            <a:endParaRPr lang="en-US" altLang="ja-JP" dirty="0"/>
          </a:p>
        </p:txBody>
      </p:sp>
      <p:pic>
        <p:nvPicPr>
          <p:cNvPr id="4" name="bandicam 2020-09-13 20-27-47-556">
            <a:hlinkClick r:id="" action="ppaction://media"/>
            <a:extLst>
              <a:ext uri="{FF2B5EF4-FFF2-40B4-BE49-F238E27FC236}">
                <a16:creationId xmlns:a16="http://schemas.microsoft.com/office/drawing/2014/main" id="{09995909-0B16-4F23-9AA0-41359383654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0609" t="6572" r="14882" b="35143"/>
          <a:stretch/>
        </p:blipFill>
        <p:spPr>
          <a:xfrm>
            <a:off x="3243345" y="3322320"/>
            <a:ext cx="5705309" cy="3436663"/>
          </a:xfrm>
          <a:prstGeom prst="rect">
            <a:avLst/>
          </a:prstGeom>
        </p:spPr>
      </p:pic>
      <p:sp>
        <p:nvSpPr>
          <p:cNvPr id="5" name="テキスト ボックス 4">
            <a:extLst>
              <a:ext uri="{FF2B5EF4-FFF2-40B4-BE49-F238E27FC236}">
                <a16:creationId xmlns:a16="http://schemas.microsoft.com/office/drawing/2014/main" id="{5CA908B5-822D-419A-9761-8FD6FDBD1B59}"/>
              </a:ext>
            </a:extLst>
          </p:cNvPr>
          <p:cNvSpPr txBox="1"/>
          <p:nvPr/>
        </p:nvSpPr>
        <p:spPr>
          <a:xfrm>
            <a:off x="8948654" y="4671319"/>
            <a:ext cx="2569029" cy="1477328"/>
          </a:xfrm>
          <a:prstGeom prst="rect">
            <a:avLst/>
          </a:prstGeom>
          <a:noFill/>
        </p:spPr>
        <p:txBody>
          <a:bodyPr wrap="square" rtlCol="0">
            <a:spAutoFit/>
          </a:bodyPr>
          <a:lstStyle/>
          <a:p>
            <a:r>
              <a:rPr kumimoji="1" lang="ja-JP" altLang="en-US" dirty="0"/>
              <a:t>←完璧なシミュレーション</a:t>
            </a:r>
            <a:endParaRPr kumimoji="1" lang="en-US" altLang="ja-JP" dirty="0"/>
          </a:p>
          <a:p>
            <a:endParaRPr lang="en-US" altLang="ja-JP" dirty="0"/>
          </a:p>
          <a:p>
            <a:r>
              <a:rPr lang="ja-JP" altLang="en-US" dirty="0"/>
              <a:t>実際</a:t>
            </a:r>
            <a:r>
              <a:rPr kumimoji="1" lang="ja-JP" altLang="en-US" dirty="0"/>
              <a:t>はセンサにもっとノイズのるし、車輪もスリップする</a:t>
            </a:r>
          </a:p>
        </p:txBody>
      </p:sp>
    </p:spTree>
    <p:extLst>
      <p:ext uri="{BB962C8B-B14F-4D97-AF65-F5344CB8AC3E}">
        <p14:creationId xmlns:p14="http://schemas.microsoft.com/office/powerpoint/2010/main" val="3614734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1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20FFC2-3711-4E9C-82F6-050AC93184F2}"/>
              </a:ext>
            </a:extLst>
          </p:cNvPr>
          <p:cNvSpPr>
            <a:spLocks noGrp="1"/>
          </p:cNvSpPr>
          <p:nvPr>
            <p:ph type="title"/>
          </p:nvPr>
        </p:nvSpPr>
        <p:spPr/>
        <p:txBody>
          <a:bodyPr/>
          <a:lstStyle/>
          <a:p>
            <a:r>
              <a:rPr kumimoji="1" lang="ja-JP" altLang="en-US" dirty="0"/>
              <a:t>教訓</a:t>
            </a:r>
          </a:p>
        </p:txBody>
      </p:sp>
      <p:sp>
        <p:nvSpPr>
          <p:cNvPr id="3" name="コンテンツ プレースホルダー 2">
            <a:extLst>
              <a:ext uri="{FF2B5EF4-FFF2-40B4-BE49-F238E27FC236}">
                <a16:creationId xmlns:a16="http://schemas.microsoft.com/office/drawing/2014/main" id="{2E8CDC78-C184-48E9-AD35-E8F699D1EA0C}"/>
              </a:ext>
            </a:extLst>
          </p:cNvPr>
          <p:cNvSpPr>
            <a:spLocks noGrp="1"/>
          </p:cNvSpPr>
          <p:nvPr>
            <p:ph idx="1"/>
          </p:nvPr>
        </p:nvSpPr>
        <p:spPr>
          <a:xfrm>
            <a:off x="838200" y="1825624"/>
            <a:ext cx="10515600" cy="4879975"/>
          </a:xfrm>
        </p:spPr>
        <p:txBody>
          <a:bodyPr/>
          <a:lstStyle/>
          <a:p>
            <a:pPr marL="0" indent="0">
              <a:buNone/>
            </a:pPr>
            <a:r>
              <a:rPr kumimoji="1" lang="en-US" altLang="ja-JP" dirty="0"/>
              <a:t>(</a:t>
            </a:r>
            <a:r>
              <a:rPr kumimoji="1" lang="ja-JP" altLang="en-US" dirty="0"/>
              <a:t>前</a:t>
            </a:r>
            <a:r>
              <a:rPr lang="ja-JP" altLang="en-US" dirty="0"/>
              <a:t>スライドに関連する補足</a:t>
            </a:r>
            <a:r>
              <a:rPr kumimoji="1" lang="en-US" altLang="ja-JP" dirty="0"/>
              <a:t>)</a:t>
            </a:r>
          </a:p>
          <a:p>
            <a:pPr marL="0" indent="0">
              <a:buNone/>
            </a:pPr>
            <a:r>
              <a:rPr kumimoji="1" lang="ja-JP" altLang="en-US" dirty="0"/>
              <a:t>詳解確率ロボティクス </a:t>
            </a:r>
            <a:r>
              <a:rPr kumimoji="1" lang="en-US" altLang="ja-JP" dirty="0"/>
              <a:t>(</a:t>
            </a:r>
            <a:r>
              <a:rPr kumimoji="1" lang="ja-JP" altLang="en-US" dirty="0"/>
              <a:t>上田隆一</a:t>
            </a:r>
            <a:r>
              <a:rPr kumimoji="1" lang="en-US" altLang="ja-JP" dirty="0"/>
              <a:t>, 2019)</a:t>
            </a:r>
            <a:r>
              <a:rPr lang="ja-JP" altLang="en-US" dirty="0"/>
              <a:t>に</a:t>
            </a:r>
            <a:r>
              <a:rPr kumimoji="1" lang="ja-JP" altLang="en-US" dirty="0"/>
              <a:t>はロボットの移動に対する不確かさのモデル化の要素として</a:t>
            </a:r>
            <a:endParaRPr kumimoji="1" lang="en-US" altLang="ja-JP" dirty="0"/>
          </a:p>
          <a:p>
            <a:r>
              <a:rPr lang="ja-JP" altLang="en-US" dirty="0"/>
              <a:t>雑音：突発的にロボットの向きを少し変化</a:t>
            </a:r>
            <a:endParaRPr lang="en-US" altLang="ja-JP" dirty="0"/>
          </a:p>
          <a:p>
            <a:r>
              <a:rPr kumimoji="1" lang="ja-JP" altLang="en-US" dirty="0"/>
              <a:t>バイアス：制御指令値と実際の指令値を常に一定の大きさだけシフト</a:t>
            </a:r>
            <a:endParaRPr kumimoji="1" lang="en-US" altLang="ja-JP" dirty="0"/>
          </a:p>
          <a:p>
            <a:r>
              <a:rPr lang="ja-JP" altLang="en-US" dirty="0"/>
              <a:t>スタック：ロボットを同じ姿勢に抑留</a:t>
            </a:r>
            <a:endParaRPr lang="en-US" altLang="ja-JP" dirty="0"/>
          </a:p>
          <a:p>
            <a:r>
              <a:rPr lang="ja-JP" altLang="en-US" dirty="0"/>
              <a:t>誘拐：ロボットを別の場所に突然ワープ</a:t>
            </a:r>
            <a:endParaRPr lang="en-US" altLang="ja-JP" dirty="0"/>
          </a:p>
          <a:p>
            <a:pPr marL="0" indent="0">
              <a:buNone/>
            </a:pPr>
            <a:r>
              <a:rPr kumimoji="1" lang="ja-JP" altLang="en-US" dirty="0"/>
              <a:t>を考えれば、筆者の経験上自己位置推定やアルゴリズムの評価が可能であると述べられている。</a:t>
            </a:r>
          </a:p>
        </p:txBody>
      </p:sp>
    </p:spTree>
    <p:extLst>
      <p:ext uri="{BB962C8B-B14F-4D97-AF65-F5344CB8AC3E}">
        <p14:creationId xmlns:p14="http://schemas.microsoft.com/office/powerpoint/2010/main" val="38785330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065741-33B2-4F5D-9B59-B20A7DF0F3C1}"/>
              </a:ext>
            </a:extLst>
          </p:cNvPr>
          <p:cNvSpPr>
            <a:spLocks noGrp="1"/>
          </p:cNvSpPr>
          <p:nvPr>
            <p:ph type="title"/>
          </p:nvPr>
        </p:nvSpPr>
        <p:spPr/>
        <p:txBody>
          <a:bodyPr/>
          <a:lstStyle/>
          <a:p>
            <a:r>
              <a:rPr kumimoji="1" lang="ja-JP" altLang="en-US" dirty="0"/>
              <a:t>教訓</a:t>
            </a:r>
          </a:p>
        </p:txBody>
      </p:sp>
      <p:sp>
        <p:nvSpPr>
          <p:cNvPr id="3" name="コンテンツ プレースホルダー 2">
            <a:extLst>
              <a:ext uri="{FF2B5EF4-FFF2-40B4-BE49-F238E27FC236}">
                <a16:creationId xmlns:a16="http://schemas.microsoft.com/office/drawing/2014/main" id="{E963786C-4065-49EE-840C-D4A7D32DCCA3}"/>
              </a:ext>
            </a:extLst>
          </p:cNvPr>
          <p:cNvSpPr>
            <a:spLocks noGrp="1"/>
          </p:cNvSpPr>
          <p:nvPr>
            <p:ph idx="1"/>
          </p:nvPr>
        </p:nvSpPr>
        <p:spPr/>
        <p:txBody>
          <a:bodyPr/>
          <a:lstStyle/>
          <a:p>
            <a:r>
              <a:rPr kumimoji="1" lang="ja-JP" altLang="en-US" dirty="0"/>
              <a:t>ロボコンに不測の事態はつきもの。その時どう動くか</a:t>
            </a:r>
            <a:endParaRPr kumimoji="1" lang="en-US" altLang="ja-JP" dirty="0"/>
          </a:p>
          <a:p>
            <a:pPr lvl="1"/>
            <a:r>
              <a:rPr lang="ja-JP" altLang="en-US" dirty="0"/>
              <a:t>事前に我々が持って</a:t>
            </a:r>
            <a:r>
              <a:rPr lang="ja-JP" altLang="en-US"/>
              <a:t>いた情報を</a:t>
            </a:r>
            <a:r>
              <a:rPr lang="ja-JP" altLang="en-US" dirty="0"/>
              <a:t>考えると、今回の判断は理にかなっていたと思う</a:t>
            </a:r>
            <a:r>
              <a:rPr lang="en-US" altLang="ja-JP" dirty="0"/>
              <a:t>(</a:t>
            </a:r>
            <a:r>
              <a:rPr lang="ja-JP" altLang="en-US" dirty="0"/>
              <a:t>開き直り</a:t>
            </a:r>
            <a:r>
              <a:rPr lang="en-US" altLang="ja-JP" dirty="0"/>
              <a:t>)</a:t>
            </a:r>
          </a:p>
          <a:p>
            <a:pPr lvl="1"/>
            <a:r>
              <a:rPr kumimoji="1" lang="ja-JP" altLang="en-US" dirty="0"/>
              <a:t>今回の件は反省して、次回以降の判断につなげていきたい</a:t>
            </a:r>
          </a:p>
          <a:p>
            <a:endParaRPr kumimoji="1" lang="ja-JP" altLang="en-US" dirty="0"/>
          </a:p>
        </p:txBody>
      </p:sp>
    </p:spTree>
    <p:extLst>
      <p:ext uri="{BB962C8B-B14F-4D97-AF65-F5344CB8AC3E}">
        <p14:creationId xmlns:p14="http://schemas.microsoft.com/office/powerpoint/2010/main" val="5487813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F22405-C6A2-4F35-8894-2EF1C2C4CCDE}"/>
              </a:ext>
            </a:extLst>
          </p:cNvPr>
          <p:cNvSpPr>
            <a:spLocks noGrp="1"/>
          </p:cNvSpPr>
          <p:nvPr>
            <p:ph type="title"/>
          </p:nvPr>
        </p:nvSpPr>
        <p:spPr/>
        <p:txBody>
          <a:bodyPr/>
          <a:lstStyle/>
          <a:p>
            <a:r>
              <a:rPr kumimoji="1" lang="ja-JP" altLang="en-US" dirty="0"/>
              <a:t>参加してよかったこと</a:t>
            </a:r>
          </a:p>
        </p:txBody>
      </p:sp>
      <p:sp>
        <p:nvSpPr>
          <p:cNvPr id="3" name="コンテンツ プレースホルダー 2">
            <a:extLst>
              <a:ext uri="{FF2B5EF4-FFF2-40B4-BE49-F238E27FC236}">
                <a16:creationId xmlns:a16="http://schemas.microsoft.com/office/drawing/2014/main" id="{F6B5CCDD-B4B5-4B65-935C-723471F5E157}"/>
              </a:ext>
            </a:extLst>
          </p:cNvPr>
          <p:cNvSpPr>
            <a:spLocks noGrp="1"/>
          </p:cNvSpPr>
          <p:nvPr>
            <p:ph idx="1"/>
          </p:nvPr>
        </p:nvSpPr>
        <p:spPr>
          <a:xfrm>
            <a:off x="838200" y="1825624"/>
            <a:ext cx="10515600" cy="5032375"/>
          </a:xfrm>
        </p:spPr>
        <p:txBody>
          <a:bodyPr>
            <a:normAutofit/>
          </a:bodyPr>
          <a:lstStyle/>
          <a:p>
            <a:r>
              <a:rPr kumimoji="1" lang="ja-JP" altLang="en-US" dirty="0"/>
              <a:t>記事に載る</a:t>
            </a:r>
            <a:endParaRPr kumimoji="1" lang="en-US" altLang="ja-JP" dirty="0"/>
          </a:p>
          <a:p>
            <a:pPr marL="0" indent="0">
              <a:buNone/>
            </a:pPr>
            <a:r>
              <a:rPr kumimoji="1" lang="en-US" altLang="ja-JP" dirty="0">
                <a:hlinkClick r:id="rId2"/>
              </a:rPr>
              <a:t>https://robotstart.info/2020/09/11/aws-robot-delivery-challenge-0915.html</a:t>
            </a:r>
            <a:endParaRPr kumimoji="1" lang="en-US" altLang="ja-JP" dirty="0"/>
          </a:p>
          <a:p>
            <a:pPr marL="0" indent="0">
              <a:buNone/>
            </a:pPr>
            <a:r>
              <a:rPr kumimoji="1" lang="en-US" altLang="ja-JP" dirty="0">
                <a:hlinkClick r:id="rId3"/>
              </a:rPr>
              <a:t>https://robotstart.info/2020/09/16/aws-robot-dc-2020.html</a:t>
            </a:r>
            <a:endParaRPr kumimoji="1" lang="en-US" altLang="ja-JP" dirty="0"/>
          </a:p>
          <a:p>
            <a:pPr marL="0" indent="0">
              <a:buNone/>
            </a:pPr>
            <a:r>
              <a:rPr kumimoji="1" lang="en-US" altLang="ja-JP" dirty="0">
                <a:hlinkClick r:id="rId4"/>
              </a:rPr>
              <a:t>https://monoist.atmarkit.co.jp/mn/articles/2010/09/news018.html</a:t>
            </a:r>
            <a:endParaRPr kumimoji="1" lang="en-US" altLang="ja-JP" dirty="0"/>
          </a:p>
          <a:p>
            <a:pPr marL="0" indent="0">
              <a:buNone/>
            </a:pPr>
            <a:r>
              <a:rPr kumimoji="1" lang="en-US" altLang="ja-JP" dirty="0">
                <a:hlinkClick r:id="rId5"/>
              </a:rPr>
              <a:t>https://news.yahoo.co.jp/articles/c16d7f7c24cfde25cbdff65546be5bfd3c020632</a:t>
            </a:r>
            <a:endParaRPr kumimoji="1" lang="en-US" altLang="ja-JP" dirty="0"/>
          </a:p>
          <a:p>
            <a:pPr marL="0" indent="0">
              <a:buNone/>
            </a:pPr>
            <a:endParaRPr lang="en-US" altLang="ja-JP" dirty="0"/>
          </a:p>
          <a:p>
            <a:r>
              <a:rPr kumimoji="1" lang="en-US" altLang="ja-JP" dirty="0"/>
              <a:t>AWS</a:t>
            </a:r>
            <a:r>
              <a:rPr kumimoji="1" lang="ja-JP" altLang="en-US" dirty="0"/>
              <a:t>を触れる</a:t>
            </a:r>
            <a:endParaRPr kumimoji="1" lang="en-US" altLang="ja-JP" dirty="0"/>
          </a:p>
          <a:p>
            <a:endParaRPr lang="en-US" altLang="ja-JP" dirty="0"/>
          </a:p>
          <a:p>
            <a:endParaRPr kumimoji="1" lang="en-US" altLang="ja-JP" dirty="0"/>
          </a:p>
        </p:txBody>
      </p:sp>
    </p:spTree>
    <p:extLst>
      <p:ext uri="{BB962C8B-B14F-4D97-AF65-F5344CB8AC3E}">
        <p14:creationId xmlns:p14="http://schemas.microsoft.com/office/powerpoint/2010/main" val="41776038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5E5D40-3093-4A17-BC57-84982D17106B}"/>
              </a:ext>
            </a:extLst>
          </p:cNvPr>
          <p:cNvSpPr>
            <a:spLocks noGrp="1"/>
          </p:cNvSpPr>
          <p:nvPr>
            <p:ph type="title"/>
          </p:nvPr>
        </p:nvSpPr>
        <p:spPr/>
        <p:txBody>
          <a:bodyPr/>
          <a:lstStyle/>
          <a:p>
            <a:r>
              <a:rPr kumimoji="1" lang="en-US" altLang="ja-JP" dirty="0"/>
              <a:t>AWS </a:t>
            </a:r>
            <a:r>
              <a:rPr kumimoji="1" lang="en-US" altLang="ja-JP" dirty="0" err="1"/>
              <a:t>RoboMaker</a:t>
            </a:r>
            <a:r>
              <a:rPr kumimoji="1" lang="ja-JP" altLang="en-US" dirty="0"/>
              <a:t>とは？</a:t>
            </a:r>
          </a:p>
        </p:txBody>
      </p:sp>
      <p:sp>
        <p:nvSpPr>
          <p:cNvPr id="3" name="コンテンツ プレースホルダー 2">
            <a:extLst>
              <a:ext uri="{FF2B5EF4-FFF2-40B4-BE49-F238E27FC236}">
                <a16:creationId xmlns:a16="http://schemas.microsoft.com/office/drawing/2014/main" id="{21F0A168-B509-4063-B09E-147F8DBA3E00}"/>
              </a:ext>
            </a:extLst>
          </p:cNvPr>
          <p:cNvSpPr>
            <a:spLocks noGrp="1"/>
          </p:cNvSpPr>
          <p:nvPr>
            <p:ph idx="1"/>
          </p:nvPr>
        </p:nvSpPr>
        <p:spPr>
          <a:xfrm>
            <a:off x="838200" y="1825624"/>
            <a:ext cx="10515600" cy="6064342"/>
          </a:xfr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a:normAutofit/>
          </a:bodyPr>
          <a:lstStyle/>
          <a:p>
            <a:r>
              <a:rPr lang="ja-JP" altLang="en-US" dirty="0"/>
              <a:t>クラウド上で</a:t>
            </a:r>
            <a:r>
              <a:rPr lang="en-US" altLang="ja-JP" dirty="0"/>
              <a:t>ROS,</a:t>
            </a:r>
            <a:r>
              <a:rPr lang="ja-JP" altLang="en-US" dirty="0"/>
              <a:t> </a:t>
            </a:r>
            <a:r>
              <a:rPr lang="en-US" altLang="ja-JP" dirty="0" err="1"/>
              <a:t>rviz</a:t>
            </a:r>
            <a:r>
              <a:rPr lang="en-US" altLang="ja-JP" dirty="0"/>
              <a:t>,</a:t>
            </a:r>
            <a:r>
              <a:rPr lang="ja-JP" altLang="en-US" dirty="0"/>
              <a:t> </a:t>
            </a:r>
            <a:r>
              <a:rPr lang="en-US" altLang="ja-JP" dirty="0"/>
              <a:t>Gazebo,</a:t>
            </a:r>
            <a:r>
              <a:rPr lang="ja-JP" altLang="en-US" dirty="0"/>
              <a:t> </a:t>
            </a:r>
            <a:r>
              <a:rPr lang="en-US" altLang="ja-JP" dirty="0" err="1"/>
              <a:t>rqt</a:t>
            </a:r>
            <a:r>
              <a:rPr lang="ja-JP" altLang="en-US" dirty="0"/>
              <a:t>が使える</a:t>
            </a:r>
            <a:endParaRPr lang="en-US" altLang="ja-JP" dirty="0"/>
          </a:p>
          <a:p>
            <a:r>
              <a:rPr kumimoji="1" lang="ja-JP" altLang="en-US" dirty="0"/>
              <a:t>シミュレーションも結構サクサク</a:t>
            </a:r>
            <a:endParaRPr kumimoji="1" lang="en-US" altLang="ja-JP" dirty="0"/>
          </a:p>
          <a:p>
            <a:r>
              <a:rPr lang="ja-JP" altLang="en-US" dirty="0"/>
              <a:t>ビルド</a:t>
            </a:r>
            <a:r>
              <a:rPr kumimoji="1" lang="ja-JP" altLang="en-US" dirty="0"/>
              <a:t>、テスト、配置、管理がクラウド上で完結</a:t>
            </a:r>
            <a:endParaRPr kumimoji="1" lang="en-US" altLang="ja-JP" dirty="0"/>
          </a:p>
          <a:p>
            <a:pPr marL="0" indent="0">
              <a:buNone/>
            </a:pPr>
            <a:r>
              <a:rPr lang="ja-JP" altLang="en-US" dirty="0"/>
              <a:t>ただ、</a:t>
            </a:r>
            <a:endParaRPr lang="en-US" altLang="ja-JP" dirty="0"/>
          </a:p>
          <a:p>
            <a:r>
              <a:rPr lang="ja-JP" altLang="en-US" dirty="0"/>
              <a:t>シミュレーターの起動が遅い</a:t>
            </a:r>
            <a:r>
              <a:rPr lang="en-US" altLang="ja-JP" dirty="0"/>
              <a:t>…</a:t>
            </a:r>
          </a:p>
          <a:p>
            <a:pPr marL="0" indent="0">
              <a:buNone/>
            </a:pPr>
            <a:r>
              <a:rPr lang="en-US" altLang="ja-JP" sz="2000" dirty="0"/>
              <a:t>(</a:t>
            </a:r>
            <a:r>
              <a:rPr lang="ja-JP" altLang="en-US" sz="2000" dirty="0"/>
              <a:t>多数の依存関係を含むロボットアプリケーションをクラウド上で動かすため、</a:t>
            </a:r>
            <a:r>
              <a:rPr lang="en-US" altLang="ja-JP" sz="2000" dirty="0" err="1"/>
              <a:t>colcon</a:t>
            </a:r>
            <a:r>
              <a:rPr lang="en-US" altLang="ja-JP" sz="2000" dirty="0"/>
              <a:t> build</a:t>
            </a:r>
            <a:r>
              <a:rPr lang="ja-JP" altLang="en-US" sz="2000" dirty="0"/>
              <a:t>でビルド、</a:t>
            </a:r>
            <a:r>
              <a:rPr lang="en-US" altLang="ja-JP" sz="2000" dirty="0" err="1"/>
              <a:t>colcon</a:t>
            </a:r>
            <a:r>
              <a:rPr lang="en-US" altLang="ja-JP" sz="2000" dirty="0"/>
              <a:t> bundle</a:t>
            </a:r>
            <a:r>
              <a:rPr lang="ja-JP" altLang="en-US" sz="2000" dirty="0"/>
              <a:t>で環境を</a:t>
            </a:r>
            <a:r>
              <a:rPr lang="en-US" altLang="ja-JP" sz="2000" dirty="0"/>
              <a:t>.tar</a:t>
            </a:r>
            <a:r>
              <a:rPr lang="ja-JP" altLang="en-US" sz="2000" dirty="0"/>
              <a:t>に圧縮したバンドルファイルを作成。それをアップロードしてシミュレーションを実行するのだが、実行までに</a:t>
            </a:r>
            <a:r>
              <a:rPr lang="en-US" altLang="ja-JP" sz="2000" dirty="0"/>
              <a:t>5</a:t>
            </a:r>
            <a:r>
              <a:rPr lang="ja-JP" altLang="en-US" sz="2000" dirty="0"/>
              <a:t>分くらいかかる。</a:t>
            </a:r>
            <a:r>
              <a:rPr lang="en-US" altLang="ja-JP" sz="2000" dirty="0"/>
              <a:t>)</a:t>
            </a:r>
          </a:p>
          <a:p>
            <a:pPr marL="0" indent="0">
              <a:buNone/>
            </a:pPr>
            <a:r>
              <a:rPr lang="en-US" altLang="ja-JP" sz="1800" dirty="0">
                <a:hlinkClick r:id="rId2"/>
              </a:rPr>
              <a:t>https://aws.amazon.com/jp/blogs/news/building-bundling-ros-app-aws-robomaker/</a:t>
            </a:r>
            <a:endParaRPr lang="en-US" altLang="ja-JP" sz="1800" dirty="0"/>
          </a:p>
          <a:p>
            <a:r>
              <a:rPr lang="ja-JP" altLang="en-US" dirty="0"/>
              <a:t>ローカルとクラウドを使い分けるという使い方もできる</a:t>
            </a:r>
            <a:endParaRPr lang="en-US" altLang="ja-JP" dirty="0"/>
          </a:p>
          <a:p>
            <a:r>
              <a:rPr lang="ja-JP" altLang="en-US" dirty="0"/>
              <a:t>今後の発展に期待。クラウドロボティクス</a:t>
            </a:r>
            <a:endParaRPr lang="en-US" altLang="ja-JP" dirty="0"/>
          </a:p>
          <a:p>
            <a:endParaRPr kumimoji="1" lang="ja-JP" altLang="en-US" dirty="0"/>
          </a:p>
        </p:txBody>
      </p:sp>
      <p:sp>
        <p:nvSpPr>
          <p:cNvPr id="6" name="テキスト ボックス 5">
            <a:extLst>
              <a:ext uri="{FF2B5EF4-FFF2-40B4-BE49-F238E27FC236}">
                <a16:creationId xmlns:a16="http://schemas.microsoft.com/office/drawing/2014/main" id="{FA83D54B-EB4F-45AD-B2AE-927B546BF27E}"/>
              </a:ext>
            </a:extLst>
          </p:cNvPr>
          <p:cNvSpPr txBox="1"/>
          <p:nvPr/>
        </p:nvSpPr>
        <p:spPr>
          <a:xfrm>
            <a:off x="8305800" y="2529158"/>
            <a:ext cx="6096000" cy="369332"/>
          </a:xfrm>
          <a:prstGeom prst="rect">
            <a:avLst/>
          </a:prstGeom>
          <a:noFill/>
        </p:spPr>
        <p:txBody>
          <a:bodyPr wrap="square">
            <a:spAutoFit/>
          </a:bodyPr>
          <a:lstStyle/>
          <a:p>
            <a:r>
              <a:rPr lang="en-US" altLang="ja-JP" dirty="0">
                <a:hlinkClick r:id="rId3"/>
              </a:rPr>
              <a:t>https://aws.amazon.com/jp/robomaker/</a:t>
            </a:r>
            <a:endParaRPr lang="en-US" altLang="ja-JP" dirty="0"/>
          </a:p>
        </p:txBody>
      </p:sp>
      <p:pic>
        <p:nvPicPr>
          <p:cNvPr id="6148" name="Picture 4">
            <a:extLst>
              <a:ext uri="{FF2B5EF4-FFF2-40B4-BE49-F238E27FC236}">
                <a16:creationId xmlns:a16="http://schemas.microsoft.com/office/drawing/2014/main" id="{A6C04CFE-93CF-4AD1-869E-B96DBBA37E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02215" y="365125"/>
            <a:ext cx="2951585" cy="20290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35529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E9A19A-7A2D-4E31-864A-8C9884D8585D}"/>
              </a:ext>
            </a:extLst>
          </p:cNvPr>
          <p:cNvSpPr>
            <a:spLocks noGrp="1"/>
          </p:cNvSpPr>
          <p:nvPr>
            <p:ph type="title"/>
          </p:nvPr>
        </p:nvSpPr>
        <p:spPr/>
        <p:txBody>
          <a:bodyPr/>
          <a:lstStyle/>
          <a:p>
            <a:r>
              <a:rPr kumimoji="1" lang="ja-JP" altLang="en-US" dirty="0"/>
              <a:t>おわりに</a:t>
            </a:r>
          </a:p>
        </p:txBody>
      </p:sp>
      <p:sp>
        <p:nvSpPr>
          <p:cNvPr id="3" name="コンテンツ プレースホルダー 2">
            <a:extLst>
              <a:ext uri="{FF2B5EF4-FFF2-40B4-BE49-F238E27FC236}">
                <a16:creationId xmlns:a16="http://schemas.microsoft.com/office/drawing/2014/main" id="{A2C47F44-5BA5-46C1-95C6-BFBD9DAAC9A5}"/>
              </a:ext>
            </a:extLst>
          </p:cNvPr>
          <p:cNvSpPr>
            <a:spLocks noGrp="1"/>
          </p:cNvSpPr>
          <p:nvPr>
            <p:ph idx="1"/>
          </p:nvPr>
        </p:nvSpPr>
        <p:spPr>
          <a:xfrm>
            <a:off x="838200" y="1825625"/>
            <a:ext cx="10515600" cy="5663746"/>
          </a:xfrm>
        </p:spPr>
        <p:txBody>
          <a:bodyPr/>
          <a:lstStyle/>
          <a:p>
            <a:r>
              <a:rPr kumimoji="1" lang="ja-JP" altLang="en-US" dirty="0"/>
              <a:t>軽い気持ちで出場したので、正直決勝まで残るとは思っていませんでした。</a:t>
            </a:r>
            <a:endParaRPr kumimoji="1" lang="en-US" altLang="ja-JP" dirty="0"/>
          </a:p>
          <a:p>
            <a:r>
              <a:rPr kumimoji="1" lang="ja-JP" altLang="en-US" dirty="0"/>
              <a:t>コロナ禍における新たなロボコンの形を見た気がします。普通のロボコンと同様にとても楽しく、前日</a:t>
            </a:r>
            <a:r>
              <a:rPr kumimoji="1" lang="en-US" altLang="ja-JP" dirty="0"/>
              <a:t>(</a:t>
            </a:r>
            <a:r>
              <a:rPr kumimoji="1" lang="ja-JP" altLang="en-US" dirty="0"/>
              <a:t>当日？</a:t>
            </a:r>
            <a:r>
              <a:rPr kumimoji="1" lang="en-US" altLang="ja-JP" dirty="0"/>
              <a:t>)</a:t>
            </a:r>
            <a:r>
              <a:rPr kumimoji="1" lang="ja-JP" altLang="en-US" dirty="0"/>
              <a:t>夜遅くまでみんなで作業するところなど、まんまでした。</a:t>
            </a:r>
            <a:r>
              <a:rPr kumimoji="1" lang="en-US" altLang="ja-JP" dirty="0"/>
              <a:t>(</a:t>
            </a:r>
            <a:r>
              <a:rPr kumimoji="1" lang="ja-JP" altLang="en-US" dirty="0"/>
              <a:t>よい子は早く寝よう！</a:t>
            </a:r>
            <a:r>
              <a:rPr kumimoji="1" lang="en-US" altLang="ja-JP" dirty="0"/>
              <a:t>)</a:t>
            </a:r>
          </a:p>
          <a:p>
            <a:r>
              <a:rPr kumimoji="1" lang="ja-JP" altLang="en-US" dirty="0"/>
              <a:t>運営の方々と、チームメイトに深く感謝します。</a:t>
            </a:r>
            <a:endParaRPr kumimoji="1" lang="en-US" altLang="ja-JP" dirty="0"/>
          </a:p>
          <a:p>
            <a:r>
              <a:rPr kumimoji="1" lang="ja-JP" altLang="en-US" dirty="0"/>
              <a:t>来年も実施されるかもしれません。興味を持った方はぜひ出場してみてください！</a:t>
            </a:r>
            <a:endParaRPr kumimoji="1" lang="en-US" altLang="ja-JP" dirty="0"/>
          </a:p>
          <a:p>
            <a:endParaRPr lang="en-US" altLang="ja-JP" dirty="0"/>
          </a:p>
          <a:p>
            <a:r>
              <a:rPr kumimoji="1" lang="ja-JP" altLang="en-US" dirty="0"/>
              <a:t>ご清聴ありがとうございました</a:t>
            </a:r>
          </a:p>
        </p:txBody>
      </p:sp>
    </p:spTree>
    <p:extLst>
      <p:ext uri="{BB962C8B-B14F-4D97-AF65-F5344CB8AC3E}">
        <p14:creationId xmlns:p14="http://schemas.microsoft.com/office/powerpoint/2010/main" val="204880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676E75-F328-490C-BC30-DC7F2E7BC1F3}"/>
              </a:ext>
            </a:extLst>
          </p:cNvPr>
          <p:cNvSpPr>
            <a:spLocks noGrp="1"/>
          </p:cNvSpPr>
          <p:nvPr>
            <p:ph type="title"/>
          </p:nvPr>
        </p:nvSpPr>
        <p:spPr/>
        <p:txBody>
          <a:bodyPr/>
          <a:lstStyle/>
          <a:p>
            <a:r>
              <a:rPr kumimoji="1" lang="ja-JP" altLang="en-US" dirty="0"/>
              <a:t>チームメンバー</a:t>
            </a:r>
          </a:p>
        </p:txBody>
      </p:sp>
      <p:sp>
        <p:nvSpPr>
          <p:cNvPr id="3" name="コンテンツ プレースホルダー 2">
            <a:extLst>
              <a:ext uri="{FF2B5EF4-FFF2-40B4-BE49-F238E27FC236}">
                <a16:creationId xmlns:a16="http://schemas.microsoft.com/office/drawing/2014/main" id="{3C2CE89B-80AF-40FC-B9AE-F720E97AC8B3}"/>
              </a:ext>
            </a:extLst>
          </p:cNvPr>
          <p:cNvSpPr>
            <a:spLocks noGrp="1"/>
          </p:cNvSpPr>
          <p:nvPr>
            <p:ph sz="half" idx="1"/>
          </p:nvPr>
        </p:nvSpPr>
        <p:spPr/>
        <p:txBody>
          <a:bodyPr>
            <a:normAutofit/>
          </a:bodyPr>
          <a:lstStyle/>
          <a:p>
            <a:pPr>
              <a:lnSpc>
                <a:spcPct val="110000"/>
              </a:lnSpc>
            </a:pPr>
            <a:r>
              <a:rPr kumimoji="1" lang="ja-JP" altLang="en-US" sz="3200" dirty="0"/>
              <a:t>大西 史弥 </a:t>
            </a:r>
            <a:r>
              <a:rPr kumimoji="1" lang="en-US" altLang="ja-JP" sz="3200" dirty="0"/>
              <a:t>(SD3</a:t>
            </a:r>
            <a:r>
              <a:rPr kumimoji="1" lang="ja-JP" altLang="en-US" sz="3200" dirty="0"/>
              <a:t>年</a:t>
            </a:r>
            <a:r>
              <a:rPr kumimoji="1" lang="en-US" altLang="ja-JP" sz="3200" dirty="0"/>
              <a:t>)</a:t>
            </a:r>
          </a:p>
          <a:p>
            <a:pPr>
              <a:lnSpc>
                <a:spcPct val="110000"/>
              </a:lnSpc>
            </a:pPr>
            <a:r>
              <a:rPr kumimoji="1" lang="ja-JP" altLang="en-US" sz="3200" dirty="0"/>
              <a:t>是方 諒介 </a:t>
            </a:r>
            <a:r>
              <a:rPr kumimoji="1" lang="en-US" altLang="ja-JP" sz="3200" dirty="0"/>
              <a:t>(J</a:t>
            </a:r>
            <a:r>
              <a:rPr kumimoji="1" lang="ja-JP" altLang="en-US" sz="3200" dirty="0"/>
              <a:t>科</a:t>
            </a:r>
            <a:r>
              <a:rPr kumimoji="1" lang="en-US" altLang="ja-JP" sz="3200" dirty="0"/>
              <a:t>2</a:t>
            </a:r>
            <a:r>
              <a:rPr kumimoji="1" lang="ja-JP" altLang="en-US" sz="3200" dirty="0"/>
              <a:t>年</a:t>
            </a:r>
            <a:r>
              <a:rPr kumimoji="1" lang="en-US" altLang="ja-JP" sz="3200" dirty="0"/>
              <a:t>)</a:t>
            </a:r>
          </a:p>
          <a:p>
            <a:pPr>
              <a:lnSpc>
                <a:spcPct val="110000"/>
              </a:lnSpc>
            </a:pPr>
            <a:r>
              <a:rPr kumimoji="1" lang="ja-JP" altLang="en-US" sz="3200" dirty="0"/>
              <a:t>松尾 瑛 </a:t>
            </a:r>
            <a:r>
              <a:rPr kumimoji="1" lang="en-US" altLang="ja-JP" sz="3200" dirty="0"/>
              <a:t>(SD4</a:t>
            </a:r>
            <a:r>
              <a:rPr kumimoji="1" lang="ja-JP" altLang="en-US" sz="3200" dirty="0"/>
              <a:t>年</a:t>
            </a:r>
            <a:r>
              <a:rPr kumimoji="1" lang="en-US" altLang="ja-JP" sz="3200" dirty="0"/>
              <a:t>)</a:t>
            </a:r>
          </a:p>
          <a:p>
            <a:pPr>
              <a:lnSpc>
                <a:spcPct val="110000"/>
              </a:lnSpc>
            </a:pPr>
            <a:r>
              <a:rPr kumimoji="1" lang="ja-JP" altLang="en-US" sz="3200" dirty="0"/>
              <a:t>柴原 尚紀 </a:t>
            </a:r>
            <a:r>
              <a:rPr kumimoji="1" lang="en-US" altLang="ja-JP" sz="3200" dirty="0"/>
              <a:t>(J</a:t>
            </a:r>
            <a:r>
              <a:rPr kumimoji="1" lang="ja-JP" altLang="en-US" sz="3200" dirty="0"/>
              <a:t>科</a:t>
            </a:r>
            <a:r>
              <a:rPr kumimoji="1" lang="en-US" altLang="ja-JP" sz="3200" dirty="0"/>
              <a:t>2</a:t>
            </a:r>
            <a:r>
              <a:rPr kumimoji="1" lang="ja-JP" altLang="en-US" sz="3200" dirty="0"/>
              <a:t>年</a:t>
            </a:r>
            <a:r>
              <a:rPr kumimoji="1" lang="en-US" altLang="ja-JP" sz="3200" dirty="0"/>
              <a:t>)</a:t>
            </a:r>
            <a:endParaRPr kumimoji="1" lang="ja-JP" altLang="en-US" sz="3200" dirty="0"/>
          </a:p>
          <a:p>
            <a:pPr>
              <a:lnSpc>
                <a:spcPct val="150000"/>
              </a:lnSpc>
            </a:pPr>
            <a:endParaRPr kumimoji="1" lang="ja-JP" altLang="en-US" dirty="0"/>
          </a:p>
        </p:txBody>
      </p:sp>
      <p:pic>
        <p:nvPicPr>
          <p:cNvPr id="9" name="コンテンツ プレースホルダー 8">
            <a:extLst>
              <a:ext uri="{FF2B5EF4-FFF2-40B4-BE49-F238E27FC236}">
                <a16:creationId xmlns:a16="http://schemas.microsoft.com/office/drawing/2014/main" id="{5D32EFB7-2A2F-4AFA-B8BD-7524721CB05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74585" y="1541589"/>
            <a:ext cx="6679215" cy="3774821"/>
          </a:xfrm>
        </p:spPr>
      </p:pic>
    </p:spTree>
    <p:extLst>
      <p:ext uri="{BB962C8B-B14F-4D97-AF65-F5344CB8AC3E}">
        <p14:creationId xmlns:p14="http://schemas.microsoft.com/office/powerpoint/2010/main" val="3274935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3D13171-17AE-4072-ABD4-0EAD3AF4D4EC}"/>
              </a:ext>
            </a:extLst>
          </p:cNvPr>
          <p:cNvSpPr>
            <a:spLocks noGrp="1"/>
          </p:cNvSpPr>
          <p:nvPr>
            <p:ph type="title"/>
          </p:nvPr>
        </p:nvSpPr>
        <p:spPr/>
        <p:txBody>
          <a:bodyPr/>
          <a:lstStyle/>
          <a:p>
            <a:r>
              <a:rPr kumimoji="1" lang="ja-JP" altLang="en-US" dirty="0"/>
              <a:t>結果報告</a:t>
            </a:r>
          </a:p>
        </p:txBody>
      </p:sp>
      <p:sp>
        <p:nvSpPr>
          <p:cNvPr id="3" name="コンテンツ プレースホルダー 2">
            <a:extLst>
              <a:ext uri="{FF2B5EF4-FFF2-40B4-BE49-F238E27FC236}">
                <a16:creationId xmlns:a16="http://schemas.microsoft.com/office/drawing/2014/main" id="{52F33A19-49CA-43C4-B07A-F1BE49C8DA2C}"/>
              </a:ext>
            </a:extLst>
          </p:cNvPr>
          <p:cNvSpPr>
            <a:spLocks noGrp="1"/>
          </p:cNvSpPr>
          <p:nvPr>
            <p:ph idx="1"/>
          </p:nvPr>
        </p:nvSpPr>
        <p:spPr/>
        <p:txBody>
          <a:bodyPr/>
          <a:lstStyle/>
          <a:p>
            <a:r>
              <a:rPr kumimoji="1" lang="ja-JP" altLang="en-US" dirty="0"/>
              <a:t>予選</a:t>
            </a:r>
            <a:r>
              <a:rPr lang="en-US" altLang="ja-JP" dirty="0"/>
              <a:t> </a:t>
            </a:r>
            <a:r>
              <a:rPr kumimoji="1" lang="en-US" altLang="ja-JP" sz="2400" dirty="0">
                <a:hlinkClick r:id="rId2"/>
              </a:rPr>
              <a:t>https://aws.amazon.com/jp/robot-delivery-challenge/ranking/</a:t>
            </a:r>
            <a:endParaRPr lang="en-US" altLang="ja-JP" dirty="0"/>
          </a:p>
        </p:txBody>
      </p:sp>
      <p:grpSp>
        <p:nvGrpSpPr>
          <p:cNvPr id="14" name="グループ化 13">
            <a:extLst>
              <a:ext uri="{FF2B5EF4-FFF2-40B4-BE49-F238E27FC236}">
                <a16:creationId xmlns:a16="http://schemas.microsoft.com/office/drawing/2014/main" id="{CBBD9C5A-AF8A-4DF9-8FF8-330EA693DDEF}"/>
              </a:ext>
            </a:extLst>
          </p:cNvPr>
          <p:cNvGrpSpPr/>
          <p:nvPr/>
        </p:nvGrpSpPr>
        <p:grpSpPr>
          <a:xfrm>
            <a:off x="2479192" y="2368358"/>
            <a:ext cx="7233616" cy="6871845"/>
            <a:chOff x="2479192" y="2734118"/>
            <a:chExt cx="7233616" cy="6871845"/>
          </a:xfrm>
        </p:grpSpPr>
        <p:pic>
          <p:nvPicPr>
            <p:cNvPr id="7" name="図 6">
              <a:extLst>
                <a:ext uri="{FF2B5EF4-FFF2-40B4-BE49-F238E27FC236}">
                  <a16:creationId xmlns:a16="http://schemas.microsoft.com/office/drawing/2014/main" id="{9375574C-2C88-4B9D-AC78-E03135D6AAD1}"/>
                </a:ext>
              </a:extLst>
            </p:cNvPr>
            <p:cNvPicPr>
              <a:picLocks noChangeAspect="1"/>
            </p:cNvPicPr>
            <p:nvPr/>
          </p:nvPicPr>
          <p:blipFill>
            <a:blip r:embed="rId3"/>
            <a:stretch>
              <a:fillRect/>
            </a:stretch>
          </p:blipFill>
          <p:spPr>
            <a:xfrm>
              <a:off x="2479192" y="2747963"/>
              <a:ext cx="7233616" cy="6858000"/>
            </a:xfrm>
            <a:prstGeom prst="rect">
              <a:avLst/>
            </a:prstGeom>
          </p:spPr>
        </p:pic>
        <p:sp>
          <p:nvSpPr>
            <p:cNvPr id="8" name="テキスト ボックス 7">
              <a:extLst>
                <a:ext uri="{FF2B5EF4-FFF2-40B4-BE49-F238E27FC236}">
                  <a16:creationId xmlns:a16="http://schemas.microsoft.com/office/drawing/2014/main" id="{0FB07443-49A7-42C9-B381-022A6BC8712A}"/>
                </a:ext>
              </a:extLst>
            </p:cNvPr>
            <p:cNvSpPr txBox="1"/>
            <p:nvPr/>
          </p:nvSpPr>
          <p:spPr>
            <a:xfrm>
              <a:off x="3583576" y="2734118"/>
              <a:ext cx="339635" cy="369332"/>
            </a:xfrm>
            <a:prstGeom prst="rect">
              <a:avLst/>
            </a:prstGeom>
            <a:noFill/>
          </p:spPr>
          <p:txBody>
            <a:bodyPr wrap="square" rtlCol="0">
              <a:spAutoFit/>
            </a:bodyPr>
            <a:lstStyle/>
            <a:p>
              <a:r>
                <a:rPr kumimoji="1" lang="ja-JP" altLang="en-US" dirty="0">
                  <a:solidFill>
                    <a:srgbClr val="FF0000"/>
                  </a:solidFill>
                </a:rPr>
                <a:t>？</a:t>
              </a:r>
            </a:p>
          </p:txBody>
        </p:sp>
        <p:sp>
          <p:nvSpPr>
            <p:cNvPr id="12" name="テキスト ボックス 11">
              <a:extLst>
                <a:ext uri="{FF2B5EF4-FFF2-40B4-BE49-F238E27FC236}">
                  <a16:creationId xmlns:a16="http://schemas.microsoft.com/office/drawing/2014/main" id="{A17611CC-72F3-4020-8A01-4CBD4D266B72}"/>
                </a:ext>
              </a:extLst>
            </p:cNvPr>
            <p:cNvSpPr txBox="1"/>
            <p:nvPr/>
          </p:nvSpPr>
          <p:spPr>
            <a:xfrm>
              <a:off x="3583576" y="3288268"/>
              <a:ext cx="775063" cy="369332"/>
            </a:xfrm>
            <a:prstGeom prst="rect">
              <a:avLst/>
            </a:prstGeom>
            <a:noFill/>
          </p:spPr>
          <p:txBody>
            <a:bodyPr wrap="square" rtlCol="0">
              <a:spAutoFit/>
            </a:bodyPr>
            <a:lstStyle/>
            <a:p>
              <a:r>
                <a:rPr kumimoji="1" lang="ja-JP" altLang="en-US" dirty="0">
                  <a:solidFill>
                    <a:srgbClr val="FF0000"/>
                  </a:solidFill>
                </a:rPr>
                <a:t>？</a:t>
              </a:r>
            </a:p>
          </p:txBody>
        </p:sp>
        <p:sp>
          <p:nvSpPr>
            <p:cNvPr id="13" name="正方形/長方形 12">
              <a:extLst>
                <a:ext uri="{FF2B5EF4-FFF2-40B4-BE49-F238E27FC236}">
                  <a16:creationId xmlns:a16="http://schemas.microsoft.com/office/drawing/2014/main" id="{387930B1-8D9D-4874-AC96-55113535B203}"/>
                </a:ext>
              </a:extLst>
            </p:cNvPr>
            <p:cNvSpPr/>
            <p:nvPr/>
          </p:nvSpPr>
          <p:spPr>
            <a:xfrm>
              <a:off x="2479192" y="5974080"/>
              <a:ext cx="5907162" cy="518795"/>
            </a:xfrm>
            <a:prstGeom prst="rect">
              <a:avLst/>
            </a:prstGeom>
            <a:noFill/>
            <a:ln w="571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pSp>
    </p:spTree>
    <p:extLst>
      <p:ext uri="{BB962C8B-B14F-4D97-AF65-F5344CB8AC3E}">
        <p14:creationId xmlns:p14="http://schemas.microsoft.com/office/powerpoint/2010/main" val="2854218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DB81B8D-DB09-4A55-BF70-9A7277D9F5C7}"/>
              </a:ext>
            </a:extLst>
          </p:cNvPr>
          <p:cNvSpPr>
            <a:spLocks noGrp="1"/>
          </p:cNvSpPr>
          <p:nvPr>
            <p:ph type="title"/>
          </p:nvPr>
        </p:nvSpPr>
        <p:spPr/>
        <p:txBody>
          <a:bodyPr/>
          <a:lstStyle/>
          <a:p>
            <a:r>
              <a:rPr kumimoji="1" lang="ja-JP" altLang="en-US" dirty="0"/>
              <a:t>結果報告</a:t>
            </a:r>
          </a:p>
        </p:txBody>
      </p:sp>
      <p:sp>
        <p:nvSpPr>
          <p:cNvPr id="3" name="コンテンツ プレースホルダー 2">
            <a:extLst>
              <a:ext uri="{FF2B5EF4-FFF2-40B4-BE49-F238E27FC236}">
                <a16:creationId xmlns:a16="http://schemas.microsoft.com/office/drawing/2014/main" id="{578AE533-72A1-4413-8AF8-AEBF6BD05390}"/>
              </a:ext>
            </a:extLst>
          </p:cNvPr>
          <p:cNvSpPr>
            <a:spLocks noGrp="1"/>
          </p:cNvSpPr>
          <p:nvPr>
            <p:ph idx="1"/>
          </p:nvPr>
        </p:nvSpPr>
        <p:spPr/>
        <p:txBody>
          <a:bodyPr/>
          <a:lstStyle/>
          <a:p>
            <a:r>
              <a:rPr kumimoji="1" lang="ja-JP" altLang="en-US" dirty="0"/>
              <a:t>本戦</a:t>
            </a:r>
            <a:r>
              <a:rPr lang="ja-JP" altLang="en-US" sz="2400" dirty="0"/>
              <a:t>　</a:t>
            </a:r>
            <a:r>
              <a:rPr lang="en-US" altLang="ja-JP" sz="2400" b="0" i="0" dirty="0">
                <a:solidFill>
                  <a:srgbClr val="000000"/>
                </a:solidFill>
                <a:effectLst/>
                <a:ea typeface="Meiryo" panose="020B0604030504040204" pitchFamily="50" charset="-128"/>
                <a:hlinkClick r:id="rId2"/>
              </a:rPr>
              <a:t>https://twitter.com/awscloud_jp/status/1305773857513435136?s=20</a:t>
            </a:r>
            <a:endParaRPr lang="en-US" altLang="ja-JP" sz="2400" b="0" i="0" dirty="0">
              <a:solidFill>
                <a:srgbClr val="000000"/>
              </a:solidFill>
              <a:effectLst/>
              <a:ea typeface="Meiryo" panose="020B0604030504040204" pitchFamily="50" charset="-128"/>
            </a:endParaRPr>
          </a:p>
          <a:p>
            <a:pPr marL="457200" lvl="1" indent="0">
              <a:buNone/>
            </a:pPr>
            <a:endParaRPr kumimoji="1" lang="ja-JP" altLang="en-US" dirty="0"/>
          </a:p>
        </p:txBody>
      </p:sp>
      <p:grpSp>
        <p:nvGrpSpPr>
          <p:cNvPr id="4" name="グループ化 3">
            <a:extLst>
              <a:ext uri="{FF2B5EF4-FFF2-40B4-BE49-F238E27FC236}">
                <a16:creationId xmlns:a16="http://schemas.microsoft.com/office/drawing/2014/main" id="{A66859E2-17CE-491C-909A-7D44D77B2A50}"/>
              </a:ext>
            </a:extLst>
          </p:cNvPr>
          <p:cNvGrpSpPr/>
          <p:nvPr/>
        </p:nvGrpSpPr>
        <p:grpSpPr>
          <a:xfrm>
            <a:off x="2385317" y="2330723"/>
            <a:ext cx="7421366" cy="5566025"/>
            <a:chOff x="2385317" y="2191385"/>
            <a:chExt cx="7421366" cy="5566025"/>
          </a:xfrm>
        </p:grpSpPr>
        <p:pic>
          <p:nvPicPr>
            <p:cNvPr id="1026" name="Picture 2" descr="Image">
              <a:extLst>
                <a:ext uri="{FF2B5EF4-FFF2-40B4-BE49-F238E27FC236}">
                  <a16:creationId xmlns:a16="http://schemas.microsoft.com/office/drawing/2014/main" id="{CC5711F3-B080-4519-B3F2-44823C5A12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5317" y="2191385"/>
              <a:ext cx="7421366" cy="5566025"/>
            </a:xfrm>
            <a:prstGeom prst="rect">
              <a:avLst/>
            </a:prstGeom>
            <a:noFill/>
            <a:extLst>
              <a:ext uri="{909E8E84-426E-40DD-AFC4-6F175D3DCCD1}">
                <a14:hiddenFill xmlns:a14="http://schemas.microsoft.com/office/drawing/2010/main">
                  <a:solidFill>
                    <a:srgbClr val="FFFFFF"/>
                  </a:solidFill>
                </a14:hiddenFill>
              </a:ext>
            </a:extLst>
          </p:spPr>
        </p:pic>
        <p:sp>
          <p:nvSpPr>
            <p:cNvPr id="5" name="正方形/長方形 4">
              <a:extLst>
                <a:ext uri="{FF2B5EF4-FFF2-40B4-BE49-F238E27FC236}">
                  <a16:creationId xmlns:a16="http://schemas.microsoft.com/office/drawing/2014/main" id="{45807D97-502B-4D0E-BA92-64B7A36CBAE4}"/>
                </a:ext>
              </a:extLst>
            </p:cNvPr>
            <p:cNvSpPr/>
            <p:nvPr/>
          </p:nvSpPr>
          <p:spPr>
            <a:xfrm>
              <a:off x="3142418" y="4001294"/>
              <a:ext cx="6001581" cy="518795"/>
            </a:xfrm>
            <a:prstGeom prst="rect">
              <a:avLst/>
            </a:prstGeom>
            <a:noFill/>
            <a:ln w="571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pSp>
    </p:spTree>
    <p:extLst>
      <p:ext uri="{BB962C8B-B14F-4D97-AF65-F5344CB8AC3E}">
        <p14:creationId xmlns:p14="http://schemas.microsoft.com/office/powerpoint/2010/main" val="192110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60558E-47B7-4281-A3B8-6BBD470A22E1}"/>
              </a:ext>
            </a:extLst>
          </p:cNvPr>
          <p:cNvSpPr>
            <a:spLocks noGrp="1"/>
          </p:cNvSpPr>
          <p:nvPr>
            <p:ph type="title"/>
          </p:nvPr>
        </p:nvSpPr>
        <p:spPr/>
        <p:txBody>
          <a:bodyPr/>
          <a:lstStyle/>
          <a:p>
            <a:r>
              <a:rPr kumimoji="1" lang="ja-JP" altLang="en-US" dirty="0"/>
              <a:t>結果報告</a:t>
            </a:r>
          </a:p>
        </p:txBody>
      </p:sp>
      <p:sp>
        <p:nvSpPr>
          <p:cNvPr id="3" name="コンテンツ プレースホルダー 2">
            <a:extLst>
              <a:ext uri="{FF2B5EF4-FFF2-40B4-BE49-F238E27FC236}">
                <a16:creationId xmlns:a16="http://schemas.microsoft.com/office/drawing/2014/main" id="{4080B2FB-3291-42D5-8A27-FB2140AF69A9}"/>
              </a:ext>
            </a:extLst>
          </p:cNvPr>
          <p:cNvSpPr>
            <a:spLocks noGrp="1"/>
          </p:cNvSpPr>
          <p:nvPr>
            <p:ph idx="1"/>
          </p:nvPr>
        </p:nvSpPr>
        <p:spPr/>
        <p:txBody>
          <a:bodyPr/>
          <a:lstStyle/>
          <a:p>
            <a:r>
              <a:rPr kumimoji="1" lang="ja-JP" altLang="en-US" dirty="0"/>
              <a:t>決勝　</a:t>
            </a:r>
            <a:r>
              <a:rPr lang="en-US" altLang="ja-JP" sz="2400" b="0" i="0" dirty="0">
                <a:solidFill>
                  <a:srgbClr val="000000"/>
                </a:solidFill>
                <a:effectLst/>
                <a:ea typeface="Meiryo" panose="020B0604030504040204" pitchFamily="50" charset="-128"/>
                <a:hlinkClick r:id="rId2"/>
              </a:rPr>
              <a:t>https://twitter.com/awscloud_jp/status/1305791112351641601?s=20</a:t>
            </a:r>
            <a:endParaRPr lang="en-US" altLang="ja-JP" sz="2400" b="0" i="0" dirty="0">
              <a:solidFill>
                <a:srgbClr val="000000"/>
              </a:solidFill>
              <a:effectLst/>
              <a:ea typeface="Meiryo" panose="020B0604030504040204" pitchFamily="50" charset="-128"/>
            </a:endParaRPr>
          </a:p>
          <a:p>
            <a:endParaRPr kumimoji="1" lang="ja-JP" altLang="en-US" dirty="0"/>
          </a:p>
        </p:txBody>
      </p:sp>
      <p:pic>
        <p:nvPicPr>
          <p:cNvPr id="2050" name="Picture 2" descr="Image">
            <a:extLst>
              <a:ext uri="{FF2B5EF4-FFF2-40B4-BE49-F238E27FC236}">
                <a16:creationId xmlns:a16="http://schemas.microsoft.com/office/drawing/2014/main" id="{7911828B-D61A-4CFC-ABF5-E811682E31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65" y="2299358"/>
            <a:ext cx="7175469" cy="5381602"/>
          </a:xfrm>
          <a:prstGeom prst="rect">
            <a:avLst/>
          </a:prstGeom>
          <a:noFill/>
          <a:extLst>
            <a:ext uri="{909E8E84-426E-40DD-AFC4-6F175D3DCCD1}">
              <a14:hiddenFill xmlns:a14="http://schemas.microsoft.com/office/drawing/2010/main">
                <a:solidFill>
                  <a:srgbClr val="FFFFFF"/>
                </a:solidFill>
              </a14:hiddenFill>
            </a:ext>
          </a:extLst>
        </p:spPr>
      </p:pic>
      <p:sp>
        <p:nvSpPr>
          <p:cNvPr id="5" name="正方形/長方形 4">
            <a:extLst>
              <a:ext uri="{FF2B5EF4-FFF2-40B4-BE49-F238E27FC236}">
                <a16:creationId xmlns:a16="http://schemas.microsoft.com/office/drawing/2014/main" id="{BF0FDC71-DA88-4E6B-805B-887DD078DC4F}"/>
              </a:ext>
            </a:extLst>
          </p:cNvPr>
          <p:cNvSpPr/>
          <p:nvPr/>
        </p:nvSpPr>
        <p:spPr>
          <a:xfrm>
            <a:off x="3027832" y="5216434"/>
            <a:ext cx="6264214" cy="518795"/>
          </a:xfrm>
          <a:prstGeom prst="rect">
            <a:avLst/>
          </a:prstGeom>
          <a:noFill/>
          <a:ln w="571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588099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98054F-2475-4CD9-A448-22A38AF342D5}"/>
              </a:ext>
            </a:extLst>
          </p:cNvPr>
          <p:cNvSpPr>
            <a:spLocks noGrp="1"/>
          </p:cNvSpPr>
          <p:nvPr>
            <p:ph type="title"/>
          </p:nvPr>
        </p:nvSpPr>
        <p:spPr/>
        <p:txBody>
          <a:bodyPr/>
          <a:lstStyle/>
          <a:p>
            <a:r>
              <a:rPr kumimoji="1" lang="en-US" altLang="ja-JP" dirty="0"/>
              <a:t>AWS Robot Delivery Challenge</a:t>
            </a:r>
            <a:r>
              <a:rPr kumimoji="1" lang="ja-JP" altLang="en-US" dirty="0"/>
              <a:t>とは？</a:t>
            </a:r>
          </a:p>
        </p:txBody>
      </p:sp>
      <p:sp>
        <p:nvSpPr>
          <p:cNvPr id="3" name="コンテンツ プレースホルダー 2">
            <a:extLst>
              <a:ext uri="{FF2B5EF4-FFF2-40B4-BE49-F238E27FC236}">
                <a16:creationId xmlns:a16="http://schemas.microsoft.com/office/drawing/2014/main" id="{7C2A5CBE-B049-47C6-95DA-79E20540611C}"/>
              </a:ext>
            </a:extLst>
          </p:cNvPr>
          <p:cNvSpPr>
            <a:spLocks noGrp="1"/>
          </p:cNvSpPr>
          <p:nvPr>
            <p:ph idx="1"/>
          </p:nvPr>
        </p:nvSpPr>
        <p:spPr>
          <a:xfrm>
            <a:off x="838200" y="1825625"/>
            <a:ext cx="10515600" cy="5032375"/>
          </a:xfrm>
        </p:spPr>
        <p:txBody>
          <a:bodyPr>
            <a:normAutofit/>
          </a:bodyPr>
          <a:lstStyle/>
          <a:p>
            <a:r>
              <a:rPr kumimoji="1" lang="en-US" altLang="ja-JP" dirty="0"/>
              <a:t>AWS(Amazon Web Services)</a:t>
            </a:r>
            <a:r>
              <a:rPr kumimoji="1" lang="ja-JP" altLang="en-US" dirty="0"/>
              <a:t>が主催する学生ロボコン</a:t>
            </a:r>
            <a:endParaRPr kumimoji="1" lang="en-US" altLang="ja-JP" dirty="0"/>
          </a:p>
          <a:p>
            <a:r>
              <a:rPr lang="ja-JP" altLang="en-US" dirty="0"/>
              <a:t>今年が日本初開催</a:t>
            </a:r>
            <a:endParaRPr kumimoji="1" lang="en-US" altLang="ja-JP" dirty="0"/>
          </a:p>
          <a:p>
            <a:r>
              <a:rPr kumimoji="1" lang="ja-JP" altLang="en-US" dirty="0"/>
              <a:t>本戦は</a:t>
            </a:r>
            <a:r>
              <a:rPr kumimoji="1" lang="en-US" altLang="ja-JP" dirty="0"/>
              <a:t>AWS </a:t>
            </a:r>
            <a:r>
              <a:rPr lang="en-US" altLang="ja-JP" dirty="0"/>
              <a:t>Su</a:t>
            </a:r>
            <a:r>
              <a:rPr kumimoji="1" lang="en-US" altLang="ja-JP" dirty="0"/>
              <a:t>mmit</a:t>
            </a:r>
            <a:r>
              <a:rPr lang="ja-JP" altLang="en-US" dirty="0"/>
              <a:t>の</a:t>
            </a:r>
            <a:r>
              <a:rPr lang="en-US" altLang="ja-JP" dirty="0"/>
              <a:t>1</a:t>
            </a:r>
            <a:r>
              <a:rPr lang="ja-JP" altLang="en-US" dirty="0"/>
              <a:t>イベントとして開催</a:t>
            </a:r>
            <a:endParaRPr lang="en-US" altLang="ja-JP" dirty="0"/>
          </a:p>
          <a:p>
            <a:endParaRPr kumimoji="1" lang="en-US" altLang="ja-JP" dirty="0"/>
          </a:p>
          <a:p>
            <a:r>
              <a:rPr kumimoji="1" lang="ja-JP" altLang="en-US" dirty="0"/>
              <a:t>アプリケーションで競うロボットコンテスト</a:t>
            </a:r>
            <a:endParaRPr kumimoji="1" lang="en-US" altLang="ja-JP" dirty="0"/>
          </a:p>
          <a:p>
            <a:pPr lvl="1"/>
            <a:r>
              <a:rPr lang="ja-JP" altLang="en-US" dirty="0"/>
              <a:t>ロボットの機体は</a:t>
            </a:r>
            <a:r>
              <a:rPr lang="en-US" altLang="ja-JP" dirty="0"/>
              <a:t>TurtleBot3 Burger</a:t>
            </a:r>
            <a:r>
              <a:rPr lang="ja-JP" altLang="en-US" dirty="0"/>
              <a:t>で指定</a:t>
            </a:r>
            <a:endParaRPr lang="en-US" altLang="ja-JP" dirty="0"/>
          </a:p>
          <a:p>
            <a:pPr lvl="1"/>
            <a:r>
              <a:rPr kumimoji="1" lang="ja-JP" altLang="en-US" dirty="0"/>
              <a:t>アプリケーションのみを</a:t>
            </a:r>
            <a:r>
              <a:rPr kumimoji="1" lang="en-US" altLang="ja-JP" dirty="0"/>
              <a:t>AWS </a:t>
            </a:r>
            <a:r>
              <a:rPr kumimoji="1" lang="en-US" altLang="ja-JP" dirty="0" err="1"/>
              <a:t>RoboMaker</a:t>
            </a:r>
            <a:r>
              <a:rPr kumimoji="1" lang="ja-JP" altLang="en-US" dirty="0"/>
              <a:t>で作成</a:t>
            </a:r>
            <a:endParaRPr lang="en-US" altLang="ja-JP" dirty="0"/>
          </a:p>
          <a:p>
            <a:r>
              <a:rPr kumimoji="1" lang="ja-JP" altLang="en-US" dirty="0"/>
              <a:t>参加すると</a:t>
            </a:r>
            <a:r>
              <a:rPr kumimoji="1" lang="en-US" altLang="ja-JP" dirty="0"/>
              <a:t>1</a:t>
            </a:r>
            <a:r>
              <a:rPr kumimoji="1" lang="ja-JP" altLang="en-US" dirty="0"/>
              <a:t>人あたり</a:t>
            </a:r>
            <a:r>
              <a:rPr kumimoji="1" lang="en-US" altLang="ja-JP" dirty="0"/>
              <a:t>100$</a:t>
            </a:r>
            <a:r>
              <a:rPr kumimoji="1" lang="ja-JP" altLang="en-US" dirty="0"/>
              <a:t>分の</a:t>
            </a:r>
            <a:r>
              <a:rPr lang="ja-JP" altLang="en-US" dirty="0"/>
              <a:t>クレジットが付与される</a:t>
            </a:r>
            <a:endParaRPr lang="en-US" altLang="ja-JP" dirty="0"/>
          </a:p>
          <a:p>
            <a:r>
              <a:rPr kumimoji="1" lang="ja-JP" altLang="en-US" dirty="0"/>
              <a:t>今年は</a:t>
            </a:r>
            <a:r>
              <a:rPr kumimoji="1" lang="en-US" altLang="ja-JP" dirty="0"/>
              <a:t>118</a:t>
            </a:r>
            <a:r>
              <a:rPr kumimoji="1" lang="ja-JP" altLang="en-US" dirty="0"/>
              <a:t>チームが参加</a:t>
            </a:r>
            <a:endParaRPr kumimoji="1" lang="en-US" altLang="ja-JP" dirty="0"/>
          </a:p>
          <a:p>
            <a:r>
              <a:rPr kumimoji="1" lang="ja-JP" altLang="en-US" dirty="0"/>
              <a:t>タイム提出まで行ったのは</a:t>
            </a:r>
            <a:r>
              <a:rPr kumimoji="1" lang="en-US" altLang="ja-JP" dirty="0"/>
              <a:t>32</a:t>
            </a:r>
            <a:r>
              <a:rPr kumimoji="1" lang="ja-JP" altLang="en-US" dirty="0"/>
              <a:t>チーム</a:t>
            </a:r>
            <a:r>
              <a:rPr kumimoji="1" lang="en-US" altLang="ja-JP" dirty="0"/>
              <a:t>(</a:t>
            </a:r>
            <a:r>
              <a:rPr lang="ja-JP" altLang="en-US" dirty="0"/>
              <a:t>え</a:t>
            </a:r>
            <a:r>
              <a:rPr kumimoji="1" lang="ja-JP" altLang="en-US" dirty="0"/>
              <a:t>？</a:t>
            </a:r>
            <a:r>
              <a:rPr kumimoji="1" lang="en-US" altLang="ja-JP" dirty="0"/>
              <a:t>)</a:t>
            </a:r>
          </a:p>
          <a:p>
            <a:endParaRPr kumimoji="1" lang="en-US" altLang="ja-JP" dirty="0"/>
          </a:p>
          <a:p>
            <a:endParaRPr kumimoji="1" lang="en-US" altLang="ja-JP" dirty="0"/>
          </a:p>
          <a:p>
            <a:endParaRPr kumimoji="1" lang="en-US" altLang="ja-JP" dirty="0"/>
          </a:p>
        </p:txBody>
      </p:sp>
    </p:spTree>
    <p:extLst>
      <p:ext uri="{BB962C8B-B14F-4D97-AF65-F5344CB8AC3E}">
        <p14:creationId xmlns:p14="http://schemas.microsoft.com/office/powerpoint/2010/main" val="3729390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C550FD-8697-4E60-9065-EA5F0B31EBEF}"/>
              </a:ext>
            </a:extLst>
          </p:cNvPr>
          <p:cNvSpPr>
            <a:spLocks noGrp="1"/>
          </p:cNvSpPr>
          <p:nvPr>
            <p:ph type="title"/>
          </p:nvPr>
        </p:nvSpPr>
        <p:spPr>
          <a:xfrm>
            <a:off x="838199" y="365125"/>
            <a:ext cx="11057709" cy="1325563"/>
          </a:xfrm>
        </p:spPr>
        <p:txBody>
          <a:bodyPr/>
          <a:lstStyle/>
          <a:p>
            <a:r>
              <a:rPr kumimoji="1" lang="en-US" altLang="ja-JP" dirty="0"/>
              <a:t>AWS Robot Delivery Challenge </a:t>
            </a:r>
            <a:r>
              <a:rPr kumimoji="1" lang="ja-JP" altLang="en-US" dirty="0"/>
              <a:t>ルール</a:t>
            </a:r>
          </a:p>
        </p:txBody>
      </p:sp>
      <p:sp>
        <p:nvSpPr>
          <p:cNvPr id="3" name="コンテンツ プレースホルダー 2">
            <a:extLst>
              <a:ext uri="{FF2B5EF4-FFF2-40B4-BE49-F238E27FC236}">
                <a16:creationId xmlns:a16="http://schemas.microsoft.com/office/drawing/2014/main" id="{BFD9C23D-8B21-4594-A3A1-32EFE3C1A363}"/>
              </a:ext>
            </a:extLst>
          </p:cNvPr>
          <p:cNvSpPr>
            <a:spLocks noGrp="1"/>
          </p:cNvSpPr>
          <p:nvPr>
            <p:ph sz="half" idx="1"/>
          </p:nvPr>
        </p:nvSpPr>
        <p:spPr>
          <a:xfrm>
            <a:off x="838200" y="1825626"/>
            <a:ext cx="5181600" cy="2972798"/>
          </a:xfrm>
        </p:spPr>
        <p:txBody>
          <a:bodyPr>
            <a:normAutofit/>
          </a:bodyPr>
          <a:lstStyle/>
          <a:p>
            <a:r>
              <a:rPr kumimoji="1" lang="ja-JP" altLang="en-US" dirty="0"/>
              <a:t>指定された場所に荷物を届ける</a:t>
            </a:r>
            <a:endParaRPr kumimoji="1" lang="en-US" altLang="ja-JP" dirty="0"/>
          </a:p>
          <a:p>
            <a:r>
              <a:rPr kumimoji="1" lang="ja-JP" altLang="en-US" dirty="0"/>
              <a:t>右図の黄色いライン上を自律移動で巡る</a:t>
            </a:r>
            <a:endParaRPr kumimoji="1" lang="en-US" altLang="ja-JP" dirty="0"/>
          </a:p>
          <a:p>
            <a:r>
              <a:rPr lang="ja-JP" altLang="en-US" dirty="0"/>
              <a:t>ランダムに障害物が置かれる</a:t>
            </a:r>
            <a:r>
              <a:rPr lang="en-US" altLang="ja-JP" dirty="0"/>
              <a:t>(</a:t>
            </a:r>
            <a:r>
              <a:rPr lang="ja-JP" altLang="en-US" dirty="0"/>
              <a:t>重要</a:t>
            </a:r>
            <a:r>
              <a:rPr lang="en-US" altLang="ja-JP" dirty="0"/>
              <a:t>)</a:t>
            </a:r>
          </a:p>
          <a:p>
            <a:r>
              <a:rPr kumimoji="1" lang="ja-JP" altLang="en-US" dirty="0"/>
              <a:t>時間を競う</a:t>
            </a:r>
            <a:endParaRPr kumimoji="1" lang="en-US" altLang="ja-JP" dirty="0"/>
          </a:p>
        </p:txBody>
      </p:sp>
      <p:pic>
        <p:nvPicPr>
          <p:cNvPr id="6" name="コンテンツ プレースホルダー 8">
            <a:extLst>
              <a:ext uri="{FF2B5EF4-FFF2-40B4-BE49-F238E27FC236}">
                <a16:creationId xmlns:a16="http://schemas.microsoft.com/office/drawing/2014/main" id="{9B665377-C127-4D7A-B469-EC3C11A311D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2200" y="1825625"/>
            <a:ext cx="5614672" cy="2807335"/>
          </a:xfrm>
        </p:spPr>
      </p:pic>
    </p:spTree>
    <p:extLst>
      <p:ext uri="{BB962C8B-B14F-4D97-AF65-F5344CB8AC3E}">
        <p14:creationId xmlns:p14="http://schemas.microsoft.com/office/powerpoint/2010/main" val="478324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19E7E9-2498-489D-B566-864EC737A14A}"/>
              </a:ext>
            </a:extLst>
          </p:cNvPr>
          <p:cNvSpPr>
            <a:spLocks noGrp="1"/>
          </p:cNvSpPr>
          <p:nvPr>
            <p:ph type="title"/>
          </p:nvPr>
        </p:nvSpPr>
        <p:spPr/>
        <p:txBody>
          <a:bodyPr/>
          <a:lstStyle/>
          <a:p>
            <a:r>
              <a:rPr kumimoji="1" lang="en-US" altLang="ja-JP" dirty="0"/>
              <a:t>AWS Robot Delivery Challenge </a:t>
            </a:r>
            <a:r>
              <a:rPr kumimoji="1" lang="ja-JP" altLang="en-US" dirty="0"/>
              <a:t>ルール</a:t>
            </a:r>
          </a:p>
        </p:txBody>
      </p:sp>
      <p:sp>
        <p:nvSpPr>
          <p:cNvPr id="3" name="コンテンツ プレースホルダー 2">
            <a:extLst>
              <a:ext uri="{FF2B5EF4-FFF2-40B4-BE49-F238E27FC236}">
                <a16:creationId xmlns:a16="http://schemas.microsoft.com/office/drawing/2014/main" id="{33085FD5-A21F-488F-AD91-9897C8C9A89B}"/>
              </a:ext>
            </a:extLst>
          </p:cNvPr>
          <p:cNvSpPr>
            <a:spLocks noGrp="1"/>
          </p:cNvSpPr>
          <p:nvPr>
            <p:ph idx="1"/>
          </p:nvPr>
        </p:nvSpPr>
        <p:spPr>
          <a:xfrm>
            <a:off x="838200" y="1825624"/>
            <a:ext cx="10515600" cy="4784182"/>
          </a:xfrm>
        </p:spPr>
        <p:txBody>
          <a:bodyPr>
            <a:normAutofit/>
          </a:bodyPr>
          <a:lstStyle/>
          <a:p>
            <a:r>
              <a:rPr kumimoji="1" lang="ja-JP" altLang="en-US" dirty="0"/>
              <a:t>予選</a:t>
            </a:r>
            <a:endParaRPr kumimoji="1" lang="en-US" altLang="ja-JP" dirty="0"/>
          </a:p>
          <a:p>
            <a:pPr lvl="1"/>
            <a:r>
              <a:rPr kumimoji="1" lang="ja-JP" altLang="en-US" dirty="0"/>
              <a:t>シミュレーション上で計測したタイムを提出</a:t>
            </a:r>
            <a:endParaRPr kumimoji="1" lang="en-US" altLang="ja-JP" dirty="0"/>
          </a:p>
          <a:p>
            <a:pPr lvl="1"/>
            <a:r>
              <a:rPr lang="ja-JP" altLang="en-US" dirty="0"/>
              <a:t>何度も</a:t>
            </a:r>
            <a:r>
              <a:rPr kumimoji="1" lang="ja-JP" altLang="en-US" dirty="0"/>
              <a:t>計測</a:t>
            </a:r>
            <a:r>
              <a:rPr kumimoji="1" lang="en-US" altLang="ja-JP" dirty="0"/>
              <a:t>, </a:t>
            </a:r>
            <a:r>
              <a:rPr kumimoji="1" lang="ja-JP" altLang="en-US" dirty="0"/>
              <a:t>提出可能</a:t>
            </a:r>
            <a:endParaRPr kumimoji="1" lang="en-US" altLang="ja-JP" dirty="0"/>
          </a:p>
          <a:p>
            <a:pPr lvl="1"/>
            <a:r>
              <a:rPr kumimoji="1" lang="ja-JP" altLang="en-US" dirty="0"/>
              <a:t>上位</a:t>
            </a:r>
            <a:r>
              <a:rPr kumimoji="1" lang="en-US" altLang="ja-JP" dirty="0"/>
              <a:t>12</a:t>
            </a:r>
            <a:r>
              <a:rPr kumimoji="1" lang="ja-JP" altLang="en-US" dirty="0"/>
              <a:t>チームが本戦進出</a:t>
            </a:r>
          </a:p>
          <a:p>
            <a:r>
              <a:rPr kumimoji="1" lang="ja-JP" altLang="en-US" dirty="0"/>
              <a:t>本戦</a:t>
            </a:r>
            <a:endParaRPr kumimoji="1" lang="en-US" altLang="ja-JP" dirty="0"/>
          </a:p>
          <a:p>
            <a:pPr lvl="1"/>
            <a:r>
              <a:rPr kumimoji="1" lang="ja-JP" altLang="en-US" dirty="0"/>
              <a:t>実機でタイム計測</a:t>
            </a:r>
            <a:endParaRPr kumimoji="1" lang="en-US" altLang="ja-JP" dirty="0"/>
          </a:p>
          <a:p>
            <a:pPr lvl="1"/>
            <a:r>
              <a:rPr lang="ja-JP" altLang="en-US" dirty="0"/>
              <a:t>制限時間</a:t>
            </a:r>
            <a:r>
              <a:rPr lang="en-US" altLang="ja-JP" dirty="0"/>
              <a:t>10</a:t>
            </a:r>
            <a:r>
              <a:rPr lang="ja-JP" altLang="en-US" dirty="0"/>
              <a:t>分の中ではリトライ可能</a:t>
            </a:r>
            <a:endParaRPr kumimoji="1" lang="en-US" altLang="ja-JP" dirty="0"/>
          </a:p>
          <a:p>
            <a:pPr lvl="1"/>
            <a:r>
              <a:rPr kumimoji="1" lang="ja-JP" altLang="en-US" dirty="0"/>
              <a:t>本選上位</a:t>
            </a:r>
            <a:r>
              <a:rPr kumimoji="1" lang="en-US" altLang="ja-JP" dirty="0"/>
              <a:t>5</a:t>
            </a:r>
            <a:r>
              <a:rPr kumimoji="1" lang="ja-JP" altLang="en-US" dirty="0"/>
              <a:t>チームが決勝進出</a:t>
            </a:r>
            <a:endParaRPr kumimoji="1" lang="en-US" altLang="ja-JP" dirty="0"/>
          </a:p>
          <a:p>
            <a:r>
              <a:rPr kumimoji="1" lang="ja-JP" altLang="en-US" dirty="0"/>
              <a:t>決勝</a:t>
            </a:r>
            <a:endParaRPr kumimoji="1" lang="en-US" altLang="ja-JP" dirty="0"/>
          </a:p>
          <a:p>
            <a:pPr lvl="1"/>
            <a:r>
              <a:rPr kumimoji="1" lang="ja-JP" altLang="en-US" dirty="0"/>
              <a:t>実機でタイム計測</a:t>
            </a:r>
            <a:endParaRPr kumimoji="1" lang="en-US" altLang="ja-JP" dirty="0"/>
          </a:p>
          <a:p>
            <a:pPr lvl="1"/>
            <a:r>
              <a:rPr kumimoji="1" lang="ja-JP" altLang="en-US" dirty="0"/>
              <a:t>制限時間</a:t>
            </a:r>
            <a:r>
              <a:rPr kumimoji="1" lang="en-US" altLang="ja-JP" dirty="0"/>
              <a:t>2</a:t>
            </a:r>
            <a:r>
              <a:rPr kumimoji="1" lang="ja-JP" altLang="en-US" dirty="0"/>
              <a:t>分</a:t>
            </a:r>
            <a:r>
              <a:rPr kumimoji="1" lang="en-US" altLang="ja-JP" dirty="0"/>
              <a:t>(</a:t>
            </a:r>
            <a:r>
              <a:rPr kumimoji="1" lang="ja-JP" altLang="en-US" dirty="0"/>
              <a:t>実質リトライ不可能</a:t>
            </a:r>
            <a:r>
              <a:rPr kumimoji="1" lang="en-US" altLang="ja-JP" dirty="0"/>
              <a:t>)</a:t>
            </a:r>
            <a:endParaRPr kumimoji="1" lang="ja-JP" altLang="en-US" dirty="0"/>
          </a:p>
        </p:txBody>
      </p:sp>
    </p:spTree>
    <p:extLst>
      <p:ext uri="{BB962C8B-B14F-4D97-AF65-F5344CB8AC3E}">
        <p14:creationId xmlns:p14="http://schemas.microsoft.com/office/powerpoint/2010/main" val="3728375800"/>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Times New Roman">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1493</Words>
  <Application>Microsoft Office PowerPoint</Application>
  <PresentationFormat>ワイド画面</PresentationFormat>
  <Paragraphs>158</Paragraphs>
  <Slides>26</Slides>
  <Notes>0</Notes>
  <HiddenSlides>0</HiddenSlides>
  <MMClips>5</MMClips>
  <ScaleCrop>false</ScaleCrop>
  <HeadingPairs>
    <vt:vector size="6" baseType="variant">
      <vt:variant>
        <vt:lpstr>使用されているフォント</vt:lpstr>
      </vt:variant>
      <vt:variant>
        <vt:i4>2</vt:i4>
      </vt:variant>
      <vt:variant>
        <vt:lpstr>テーマ</vt:lpstr>
      </vt:variant>
      <vt:variant>
        <vt:i4>1</vt:i4>
      </vt:variant>
      <vt:variant>
        <vt:lpstr>スライド タイトル</vt:lpstr>
      </vt:variant>
      <vt:variant>
        <vt:i4>26</vt:i4>
      </vt:variant>
    </vt:vector>
  </HeadingPairs>
  <TitlesOfParts>
    <vt:vector size="29" baseType="lpstr">
      <vt:lpstr>Arial</vt:lpstr>
      <vt:lpstr>Times New Roman</vt:lpstr>
      <vt:lpstr>Office テーマ</vt:lpstr>
      <vt:lpstr>AWS Robot Delivery Challenge 結果報告</vt:lpstr>
      <vt:lpstr>目次</vt:lpstr>
      <vt:lpstr>チームメンバー</vt:lpstr>
      <vt:lpstr>結果報告</vt:lpstr>
      <vt:lpstr>結果報告</vt:lpstr>
      <vt:lpstr>結果報告</vt:lpstr>
      <vt:lpstr>AWS Robot Delivery Challengeとは？</vt:lpstr>
      <vt:lpstr>AWS Robot Delivery Challenge ルール</vt:lpstr>
      <vt:lpstr>AWS Robot Delivery Challenge ルール</vt:lpstr>
      <vt:lpstr>参加した動機</vt:lpstr>
      <vt:lpstr>戦略</vt:lpstr>
      <vt:lpstr>本戦の様子</vt:lpstr>
      <vt:lpstr>決勝の様子</vt:lpstr>
      <vt:lpstr>やったこと</vt:lpstr>
      <vt:lpstr>やったこと</vt:lpstr>
      <vt:lpstr>やったこと</vt:lpstr>
      <vt:lpstr>技術的な話</vt:lpstr>
      <vt:lpstr>技術的な話</vt:lpstr>
      <vt:lpstr>決勝でやらかした</vt:lpstr>
      <vt:lpstr>決勝でやらかした</vt:lpstr>
      <vt:lpstr>教訓</vt:lpstr>
      <vt:lpstr>教訓</vt:lpstr>
      <vt:lpstr>教訓</vt:lpstr>
      <vt:lpstr>参加してよかったこと</vt:lpstr>
      <vt:lpstr>AWS RoboMakerとは？</vt:lpstr>
      <vt:lpstr>おわりに</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史弥 大西</dc:creator>
  <cp:lastModifiedBy>史弥 大西</cp:lastModifiedBy>
  <cp:revision>96</cp:revision>
  <dcterms:created xsi:type="dcterms:W3CDTF">2020-12-19T07:20:42Z</dcterms:created>
  <dcterms:modified xsi:type="dcterms:W3CDTF">2020-12-20T05:42:33Z</dcterms:modified>
</cp:coreProperties>
</file>

<file path=docProps/thumbnail.jpeg>
</file>